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74" r:id="rId2"/>
    <p:sldId id="270" r:id="rId3"/>
    <p:sldId id="293" r:id="rId4"/>
    <p:sldId id="275" r:id="rId5"/>
    <p:sldId id="276" r:id="rId6"/>
    <p:sldId id="277" r:id="rId7"/>
    <p:sldId id="266" r:id="rId8"/>
    <p:sldId id="294" r:id="rId9"/>
    <p:sldId id="269" r:id="rId10"/>
    <p:sldId id="295" r:id="rId11"/>
    <p:sldId id="283" r:id="rId12"/>
    <p:sldId id="278" r:id="rId13"/>
    <p:sldId id="279" r:id="rId14"/>
    <p:sldId id="280" r:id="rId15"/>
    <p:sldId id="281" r:id="rId16"/>
    <p:sldId id="282" r:id="rId17"/>
    <p:sldId id="261" r:id="rId18"/>
    <p:sldId id="284" r:id="rId19"/>
    <p:sldId id="286" r:id="rId20"/>
    <p:sldId id="285" r:id="rId21"/>
    <p:sldId id="287" r:id="rId22"/>
    <p:sldId id="288" r:id="rId23"/>
    <p:sldId id="289" r:id="rId24"/>
    <p:sldId id="260" r:id="rId25"/>
    <p:sldId id="268" r:id="rId26"/>
    <p:sldId id="262" r:id="rId27"/>
    <p:sldId id="263" r:id="rId28"/>
    <p:sldId id="273" r:id="rId29"/>
  </p:sldIdLst>
  <p:sldSz cx="12192000" cy="6858000"/>
  <p:notesSz cx="6858000" cy="9144000"/>
  <p:custDataLst>
    <p:tags r:id="rId31"/>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42">
          <p15:clr>
            <a:srgbClr val="A4A3A4"/>
          </p15:clr>
        </p15:guide>
        <p15:guide id="2" orient="horz" pos="4292">
          <p15:clr>
            <a:srgbClr val="A4A3A4"/>
          </p15:clr>
        </p15:guide>
        <p15:guide id="3" orient="horz" pos="3339">
          <p15:clr>
            <a:srgbClr val="A4A3A4"/>
          </p15:clr>
        </p15:guide>
        <p15:guide id="4" orient="horz" pos="2614">
          <p15:clr>
            <a:srgbClr val="A4A3A4"/>
          </p15:clr>
        </p15:guide>
        <p15:guide id="5" orient="horz" pos="1933">
          <p15:clr>
            <a:srgbClr val="A4A3A4"/>
          </p15:clr>
        </p15:guide>
        <p15:guide id="6" pos="2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875"/>
    <a:srgbClr val="0072A9"/>
    <a:srgbClr val="055B95"/>
    <a:srgbClr val="D6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3" autoAdjust="0"/>
    <p:restoredTop sz="69252" autoAdjust="0"/>
  </p:normalViewPr>
  <p:slideViewPr>
    <p:cSldViewPr snapToGrid="0">
      <p:cViewPr varScale="1">
        <p:scale>
          <a:sx n="68" d="100"/>
          <a:sy n="68" d="100"/>
        </p:scale>
        <p:origin x="1024" y="52"/>
      </p:cViewPr>
      <p:guideLst>
        <p:guide orient="horz" pos="142"/>
        <p:guide orient="horz" pos="4292"/>
        <p:guide orient="horz" pos="3339"/>
        <p:guide orient="horz" pos="2614"/>
        <p:guide orient="horz" pos="1933"/>
        <p:guide pos="27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2025/5/28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extLst>
      <p:ext uri="{BB962C8B-B14F-4D97-AF65-F5344CB8AC3E}">
        <p14:creationId xmlns:p14="http://schemas.microsoft.com/office/powerpoint/2010/main" val="138088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各位尊敬</a:t>
            </a:r>
            <a:r>
              <a:rPr lang="zh-CN" altLang="en-US" dirty="0"/>
              <a:t>的老师，大家好，我是答辩</a:t>
            </a:r>
            <a:r>
              <a:rPr lang="en-US" altLang="zh-CN" dirty="0"/>
              <a:t>2</a:t>
            </a:r>
            <a:r>
              <a:rPr lang="zh-CN" altLang="en-US" dirty="0"/>
              <a:t>组的第六位汇报人司徒婉儿，导师是邓欣依老师，专业是统计学，学号是</a:t>
            </a:r>
            <a:r>
              <a:rPr lang="en-US" altLang="zh-CN" dirty="0"/>
              <a:t>21068121</a:t>
            </a:r>
            <a:r>
              <a:rPr lang="zh-CN" altLang="en-US" dirty="0"/>
              <a:t>，我的毕设题目是高频数据影响因子股票价格预测。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1</a:t>
            </a:fld>
            <a:endParaRPr lang="zh-CN" altLang="en-US"/>
          </a:p>
        </p:txBody>
      </p:sp>
    </p:spTree>
    <p:extLst>
      <p:ext uri="{BB962C8B-B14F-4D97-AF65-F5344CB8AC3E}">
        <p14:creationId xmlns:p14="http://schemas.microsoft.com/office/powerpoint/2010/main" val="3900381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10</a:t>
            </a:fld>
            <a:endParaRPr lang="zh-CN" altLang="en-US"/>
          </a:p>
        </p:txBody>
      </p:sp>
    </p:spTree>
    <p:extLst>
      <p:ext uri="{BB962C8B-B14F-4D97-AF65-F5344CB8AC3E}">
        <p14:creationId xmlns:p14="http://schemas.microsoft.com/office/powerpoint/2010/main" val="150773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技术路线如下，将高频交易数据进行标准化处理得出每日的分钟交易数据，对每日的分钟交易数据平滑拟合成交易价格曲线，将该曲线视为独立随机变量，对其进行函数型主成分分析以提取因子，将构建的因子与输入了低频数据的传统自回归模型相结合，构建混合预测模型，使用滚动窗口法进行预测。在这个过程中，存在平滑超参数、样条基函数个数、滞后阶数、滚动窗宽等可调参数。</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11</a:t>
            </a:fld>
            <a:endParaRPr lang="zh-CN" altLang="en-US"/>
          </a:p>
        </p:txBody>
      </p:sp>
    </p:spTree>
    <p:extLst>
      <p:ext uri="{BB962C8B-B14F-4D97-AF65-F5344CB8AC3E}">
        <p14:creationId xmlns:p14="http://schemas.microsoft.com/office/powerpoint/2010/main" val="845616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在数据标准化阶段，我们将高频交易数据的分钟交易价格最高、最低价相加除以二，该值减去当日分钟开盘价均值。根据模型公式，前半部分为 </a:t>
            </a:r>
            <a:r>
              <a:rPr lang="en-US" altLang="zh-CN" dirty="0"/>
              <a:t>p</a:t>
            </a:r>
            <a:r>
              <a:rPr lang="zh-CN" altLang="en-US" dirty="0"/>
              <a:t>阶自回归模型，输入每日的开盘价，后半部分为包含残差项的函数型数据模型，输入构造的分钟交易价格。</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12</a:t>
            </a:fld>
            <a:endParaRPr lang="zh-CN" altLang="en-US"/>
          </a:p>
        </p:txBody>
      </p:sp>
    </p:spTree>
    <p:extLst>
      <p:ext uri="{BB962C8B-B14F-4D97-AF65-F5344CB8AC3E}">
        <p14:creationId xmlns:p14="http://schemas.microsoft.com/office/powerpoint/2010/main" val="101706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在完成数据标准化后，将高频数据视为连续的函数对象，对日内价格序列进行了</a:t>
            </a:r>
            <a:r>
              <a:rPr lang="en-US" altLang="zh-CN" dirty="0"/>
              <a:t>B</a:t>
            </a:r>
            <a:r>
              <a:rPr lang="zh-CN" altLang="en-US" dirty="0"/>
              <a:t>样条平滑处理。</a:t>
            </a:r>
            <a:r>
              <a:rPr lang="en-US" altLang="zh-CN" b="0" i="0" dirty="0">
                <a:effectLst/>
                <a:latin typeface="Inter"/>
              </a:rPr>
              <a:t>B </a:t>
            </a:r>
            <a:r>
              <a:rPr lang="zh-CN" altLang="en-US" b="0" i="0" dirty="0">
                <a:effectLst/>
                <a:latin typeface="Inter"/>
              </a:rPr>
              <a:t>样条是由一组基函数定义的。这些基函数具有局部支撑性质，即每个基函数只在一个特定的区间内非零，在其他地方为零。这意味着每个数据点对拟合曲线的影响是局部的，使得拟合过程具有较好的局部可控性。</a:t>
            </a:r>
            <a:r>
              <a:rPr lang="en-US" altLang="zh-CN" b="0" i="0" dirty="0">
                <a:effectLst/>
                <a:latin typeface="Inter"/>
              </a:rPr>
              <a:t>B </a:t>
            </a:r>
            <a:r>
              <a:rPr lang="zh-CN" altLang="en-US" b="0" i="0" dirty="0">
                <a:effectLst/>
                <a:latin typeface="Inter"/>
              </a:rPr>
              <a:t>样条曲线是通过将数据点与相应的 </a:t>
            </a:r>
            <a:r>
              <a:rPr lang="en-US" altLang="zh-CN" b="0" i="0" dirty="0">
                <a:effectLst/>
                <a:latin typeface="Inter"/>
              </a:rPr>
              <a:t>B </a:t>
            </a:r>
            <a:r>
              <a:rPr lang="zh-CN" altLang="en-US" b="0" i="0" dirty="0">
                <a:effectLst/>
                <a:latin typeface="Inter"/>
              </a:rPr>
              <a:t>样条基函数进行线性组合得到的。因此</a:t>
            </a:r>
            <a:r>
              <a:rPr lang="zh-CN" altLang="en-US" dirty="0"/>
              <a:t>，基函数个数越大，拟合的曲线保留越多原曲线特征。</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13</a:t>
            </a:fld>
            <a:endParaRPr lang="zh-CN" altLang="en-US"/>
          </a:p>
        </p:txBody>
      </p:sp>
    </p:spTree>
    <p:extLst>
      <p:ext uri="{BB962C8B-B14F-4D97-AF65-F5344CB8AC3E}">
        <p14:creationId xmlns:p14="http://schemas.microsoft.com/office/powerpoint/2010/main" val="151083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为提取曲线中主要变化特征，我们对平滑后的曲线应用函数型主成分分析法，提取其主要的变动方向，即保留波动信息，又有效降维。其中，主成分个数的选取准则为累积贡献率达到</a:t>
            </a:r>
            <a:r>
              <a:rPr lang="en-US" altLang="zh-CN" dirty="0"/>
              <a:t>90%</a:t>
            </a:r>
            <a:r>
              <a:rPr lang="zh-CN" altLang="en-US" dirty="0"/>
              <a:t>，而每个因子都表达了原价格曲线的部分经济特征。如公式所示我们对光滑曲线展开，得到了载荷即因子得分，与对应的特征函数，该特征函数符合如下正交条件。光滑曲线与特征函数的协方差函数满足如下方程，而总体协方差可用样本协方差估计，那么我们最后可以计算出特征函数的值。</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14</a:t>
            </a:fld>
            <a:endParaRPr lang="zh-CN" altLang="en-US"/>
          </a:p>
        </p:txBody>
      </p:sp>
    </p:spTree>
    <p:extLst>
      <p:ext uri="{BB962C8B-B14F-4D97-AF65-F5344CB8AC3E}">
        <p14:creationId xmlns:p14="http://schemas.microsoft.com/office/powerpoint/2010/main" val="327159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根据刚刚的分析，我们知道该模型方程的前半部分是</a:t>
            </a:r>
            <a:r>
              <a:rPr lang="en-US" altLang="zh-CN" dirty="0"/>
              <a:t>p</a:t>
            </a:r>
            <a:r>
              <a:rPr lang="zh-CN" altLang="en-US" dirty="0"/>
              <a:t>阶自回归模型，输入每日开盘价，后面的函数型数据通过推导可以转化下面这个公式，而这个公式中的待估参数可以通过</a:t>
            </a:r>
            <a:r>
              <a:rPr lang="en-US" altLang="zh-CN" dirty="0"/>
              <a:t>OLS</a:t>
            </a:r>
            <a:r>
              <a:rPr lang="zh-CN" altLang="en-US" dirty="0"/>
              <a:t>估计，那么实践中的最终方程也得以确定下来。因为理论上可以证明样条基的选择并不重要，因此我们选择日内价格曲线的特征函数来作为样条基。因此未知响应变量可以通过</a:t>
            </a:r>
            <a:r>
              <a:rPr lang="en-US" altLang="zh-CN" dirty="0"/>
              <a:t>theta</a:t>
            </a:r>
            <a:r>
              <a:rPr lang="zh-CN" altLang="en-US" dirty="0"/>
              <a:t>的估计值估计。</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15</a:t>
            </a:fld>
            <a:endParaRPr lang="zh-CN" altLang="en-US"/>
          </a:p>
        </p:txBody>
      </p:sp>
    </p:spTree>
    <p:extLst>
      <p:ext uri="{BB962C8B-B14F-4D97-AF65-F5344CB8AC3E}">
        <p14:creationId xmlns:p14="http://schemas.microsoft.com/office/powerpoint/2010/main" val="39404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接下来我们使用滚动窗口法进行预测，预测变量是第</a:t>
            </a:r>
            <a:r>
              <a:rPr lang="en-US" altLang="zh-CN" dirty="0" err="1"/>
              <a:t>i</a:t>
            </a:r>
            <a:r>
              <a:rPr lang="zh-CN" altLang="en-US" dirty="0"/>
              <a:t>日开盘价。具体而言，以窗宽 </a:t>
            </a:r>
            <a:r>
              <a:rPr lang="en-US" altLang="zh-CN" dirty="0"/>
              <a:t>200 </a:t>
            </a:r>
            <a:r>
              <a:rPr lang="zh-CN" altLang="en-US" dirty="0"/>
              <a:t>为例，假如样本区间有</a:t>
            </a:r>
            <a:r>
              <a:rPr lang="en-US" altLang="zh-CN" dirty="0"/>
              <a:t>400</a:t>
            </a:r>
            <a:r>
              <a:rPr lang="zh-CN" altLang="en-US" dirty="0"/>
              <a:t>个交易日，那么我们用前 </a:t>
            </a:r>
            <a:r>
              <a:rPr lang="en-US" altLang="zh-CN" dirty="0"/>
              <a:t>200 </a:t>
            </a:r>
            <a:r>
              <a:rPr lang="zh-CN" altLang="en-US" dirty="0"/>
              <a:t>个交易日的数据来预测下一个交易日的开盘价。即利用第 </a:t>
            </a:r>
            <a:r>
              <a:rPr lang="en-US" altLang="zh-CN" dirty="0"/>
              <a:t>1 </a:t>
            </a:r>
            <a:r>
              <a:rPr lang="zh-CN" altLang="en-US" dirty="0"/>
              <a:t>到第 </a:t>
            </a:r>
            <a:r>
              <a:rPr lang="en-US" altLang="zh-CN" dirty="0"/>
              <a:t>200 </a:t>
            </a:r>
            <a:r>
              <a:rPr lang="zh-CN" altLang="en-US" dirty="0"/>
              <a:t>个交易日的数据来预测第 </a:t>
            </a:r>
            <a:r>
              <a:rPr lang="en-US" altLang="zh-CN" dirty="0"/>
              <a:t>201 </a:t>
            </a:r>
            <a:r>
              <a:rPr lang="zh-CN" altLang="en-US" dirty="0"/>
              <a:t>个交易日的开盘价，依此类推，可以得到之后的所有预测值。衡量预测效果的指标为</a:t>
            </a:r>
            <a:r>
              <a:rPr lang="en-US" altLang="zh-CN" dirty="0"/>
              <a:t>MARE</a:t>
            </a:r>
            <a:r>
              <a:rPr lang="zh-CN" altLang="en-US" dirty="0"/>
              <a:t>和</a:t>
            </a:r>
            <a:r>
              <a:rPr lang="en-US" altLang="zh-CN" dirty="0"/>
              <a:t>MSRE</a:t>
            </a:r>
            <a:r>
              <a:rPr lang="zh-CN" altLang="en-US" dirty="0"/>
              <a:t>。前者直观展示预测结果在整体上偏离真实值的平均幅度，对于极端值不太敏感；后者则使较大的误差被更显著地放大，适用于对预测精度有较大需求的情形。 我们综合考虑两个衡量指标，力图全面地对比模型的效果。</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16</a:t>
            </a:fld>
            <a:endParaRPr lang="zh-CN" altLang="en-US"/>
          </a:p>
        </p:txBody>
      </p:sp>
    </p:spTree>
    <p:extLst>
      <p:ext uri="{BB962C8B-B14F-4D97-AF65-F5344CB8AC3E}">
        <p14:creationId xmlns:p14="http://schemas.microsoft.com/office/powerpoint/2010/main" val="2543742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以上就是原理介绍，接下来是实证结果展示</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17</a:t>
            </a:fld>
            <a:endParaRPr lang="zh-CN" altLang="en-US"/>
          </a:p>
        </p:txBody>
      </p:sp>
    </p:spTree>
    <p:extLst>
      <p:ext uri="{BB962C8B-B14F-4D97-AF65-F5344CB8AC3E}">
        <p14:creationId xmlns:p14="http://schemas.microsoft.com/office/powerpoint/2010/main" val="3235345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关于数据来源，我从校图书馆提供的</a:t>
            </a:r>
            <a:r>
              <a:rPr lang="en-US" altLang="zh-CN" dirty="0"/>
              <a:t>wind</a:t>
            </a:r>
            <a:r>
              <a:rPr lang="zh-CN" altLang="en-US" dirty="0"/>
              <a:t>数据库中获取了</a:t>
            </a:r>
            <a:r>
              <a:rPr lang="en-US" altLang="zh-CN" dirty="0"/>
              <a:t>2023 </a:t>
            </a:r>
            <a:r>
              <a:rPr lang="zh-CN" altLang="en-US" dirty="0"/>
              <a:t>年 </a:t>
            </a:r>
            <a:r>
              <a:rPr lang="en-US" altLang="zh-CN" dirty="0"/>
              <a:t>1 </a:t>
            </a:r>
            <a:r>
              <a:rPr lang="zh-CN" altLang="en-US" dirty="0"/>
              <a:t>月 </a:t>
            </a:r>
            <a:r>
              <a:rPr lang="en-US" altLang="zh-CN" dirty="0"/>
              <a:t>3 </a:t>
            </a:r>
            <a:r>
              <a:rPr lang="zh-CN" altLang="en-US" dirty="0"/>
              <a:t>日至 </a:t>
            </a:r>
            <a:r>
              <a:rPr lang="en-US" altLang="zh-CN" dirty="0"/>
              <a:t>2025 </a:t>
            </a:r>
            <a:r>
              <a:rPr lang="zh-CN" altLang="en-US" dirty="0"/>
              <a:t>年 </a:t>
            </a:r>
            <a:r>
              <a:rPr lang="en-US" altLang="zh-CN" dirty="0"/>
              <a:t>1 </a:t>
            </a:r>
            <a:r>
              <a:rPr lang="zh-CN" altLang="en-US" dirty="0"/>
              <a:t>月 </a:t>
            </a:r>
            <a:r>
              <a:rPr lang="en-US" altLang="zh-CN" dirty="0"/>
              <a:t>8 </a:t>
            </a:r>
            <a:r>
              <a:rPr lang="zh-CN" altLang="en-US" dirty="0"/>
              <a:t>日沪深 </a:t>
            </a:r>
            <a:r>
              <a:rPr lang="en-US" altLang="zh-CN" dirty="0"/>
              <a:t>300 </a:t>
            </a:r>
            <a:r>
              <a:rPr lang="zh-CN" altLang="en-US" dirty="0"/>
              <a:t>指数深市部分样本股的高频交易数据和日开盘价，左图是该</a:t>
            </a:r>
            <a:r>
              <a:rPr lang="en-US" altLang="zh-CN" dirty="0"/>
              <a:t>489</a:t>
            </a:r>
            <a:r>
              <a:rPr lang="zh-CN" altLang="en-US" dirty="0"/>
              <a:t>个交易日的每日开盘价，右侧是每天</a:t>
            </a:r>
            <a:r>
              <a:rPr lang="en-US" altLang="zh-CN" dirty="0"/>
              <a:t>240</a:t>
            </a:r>
            <a:r>
              <a:rPr lang="zh-CN" altLang="en-US" dirty="0"/>
              <a:t>个分时数据光滑后的交易曲线，这里展示了前六天的曲线。</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18</a:t>
            </a:fld>
            <a:endParaRPr lang="zh-CN" altLang="en-US"/>
          </a:p>
        </p:txBody>
      </p:sp>
    </p:spTree>
    <p:extLst>
      <p:ext uri="{BB962C8B-B14F-4D97-AF65-F5344CB8AC3E}">
        <p14:creationId xmlns:p14="http://schemas.microsoft.com/office/powerpoint/2010/main" val="2514792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上图是每日交易价格直方图，这里展示了前八日的结果。下面是每日价格曲线方差和前</a:t>
            </a:r>
            <a:r>
              <a:rPr lang="en-US" altLang="zh-CN" dirty="0"/>
              <a:t>50</a:t>
            </a:r>
            <a:r>
              <a:rPr lang="zh-CN" altLang="en-US" dirty="0"/>
              <a:t>日价格曲线的叠加。可以发现，大部分价格曲线稳定在一个较低方差水平，也存在少量日期方差在短期内急剧上升， 表明市场可能在该时间点可能出现非典型事件干扰及短暂冲击，这种局部强波动现象对建模的精度和稳健性提出了更高要求，也进一步验证了滚动窗口预测方法的重要性。图像显示，不同交易日的价格曲线在整体趋势、局部波动形态以及最值点分布方面存在差异，呈现出异质性，为后续分析提供了较为充分的结构依据。</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19</a:t>
            </a:fld>
            <a:endParaRPr lang="zh-CN" altLang="en-US"/>
          </a:p>
        </p:txBody>
      </p:sp>
    </p:spTree>
    <p:extLst>
      <p:ext uri="{BB962C8B-B14F-4D97-AF65-F5344CB8AC3E}">
        <p14:creationId xmlns:p14="http://schemas.microsoft.com/office/powerpoint/2010/main" val="20412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我将从以下这六个方面介绍我的工作。</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a:t>
            </a:fld>
            <a:endParaRPr lang="zh-CN" altLang="en-US"/>
          </a:p>
        </p:txBody>
      </p:sp>
    </p:spTree>
    <p:extLst>
      <p:ext uri="{BB962C8B-B14F-4D97-AF65-F5344CB8AC3E}">
        <p14:creationId xmlns:p14="http://schemas.microsoft.com/office/powerpoint/2010/main" val="1974004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下图画出了第一日的前四个主成分所对应的特征函数曲线图。可以看到，左上角的图是第一个主成分所对应的特征函数曲线，整体呈现下降趋势，且开市部分有比较短暂的陡峭波动，第一个特征函数的贡献率达到 </a:t>
            </a:r>
            <a:r>
              <a:rPr lang="en-US" altLang="zh-CN" dirty="0"/>
              <a:t>63.46%</a:t>
            </a:r>
            <a:r>
              <a:rPr lang="zh-CN" altLang="en-US" dirty="0"/>
              <a:t>，说明一日内趋势是最重要的预测变量。趋势相反主要由于因子载荷的正负。</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20</a:t>
            </a:fld>
            <a:endParaRPr lang="zh-CN" altLang="en-US"/>
          </a:p>
        </p:txBody>
      </p:sp>
    </p:spTree>
    <p:extLst>
      <p:ext uri="{BB962C8B-B14F-4D97-AF65-F5344CB8AC3E}">
        <p14:creationId xmlns:p14="http://schemas.microsoft.com/office/powerpoint/2010/main" val="267716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这里展示了不同参数组合对于预测效果的影响。本文得出的连续变量均采用两位小数精度，实验发现，基函数的个数（</a:t>
            </a:r>
            <a:r>
              <a:rPr lang="en-US" altLang="zh-CN" dirty="0"/>
              <a:t>15</a:t>
            </a:r>
            <a:r>
              <a:rPr lang="zh-CN" altLang="en-US" dirty="0"/>
              <a:t>，</a:t>
            </a:r>
            <a:r>
              <a:rPr lang="en-US" altLang="zh-CN" dirty="0"/>
              <a:t>25</a:t>
            </a:r>
            <a:r>
              <a:rPr lang="zh-CN" altLang="en-US" dirty="0"/>
              <a:t>，</a:t>
            </a:r>
            <a:r>
              <a:rPr lang="en-US" altLang="zh-CN" dirty="0"/>
              <a:t>35</a:t>
            </a:r>
            <a:r>
              <a:rPr lang="zh-CN" altLang="en-US" dirty="0"/>
              <a:t>）对于预测结果的影响不大，因此固定基函数个数为 </a:t>
            </a:r>
            <a:r>
              <a:rPr lang="en-US" altLang="zh-CN" dirty="0"/>
              <a:t>25</a:t>
            </a:r>
            <a:r>
              <a:rPr lang="zh-CN" altLang="en-US" dirty="0"/>
              <a:t>。比较发现较好的参数组合是窗宽 </a:t>
            </a:r>
            <a:r>
              <a:rPr lang="en-US" altLang="zh-CN" dirty="0"/>
              <a:t>200</a:t>
            </a:r>
            <a:r>
              <a:rPr lang="zh-CN" altLang="en-US" dirty="0"/>
              <a:t>，平滑参数 </a:t>
            </a:r>
            <a:r>
              <a:rPr lang="en-US" altLang="zh-CN" dirty="0"/>
              <a:t>1 </a:t>
            </a:r>
            <a:r>
              <a:rPr lang="zh-CN" altLang="en-US" dirty="0"/>
              <a:t>。最低的</a:t>
            </a:r>
            <a:r>
              <a:rPr lang="en-US" altLang="zh-CN" dirty="0"/>
              <a:t>MARE</a:t>
            </a:r>
            <a:r>
              <a:rPr lang="zh-CN" altLang="en-US" dirty="0"/>
              <a:t>可以达到</a:t>
            </a:r>
            <a:r>
              <a:rPr lang="en-US" altLang="zh-CN" dirty="0"/>
              <a:t>0.52%</a:t>
            </a:r>
            <a:r>
              <a:rPr lang="zh-CN" altLang="en-US" dirty="0"/>
              <a:t>，最高的也不超过</a:t>
            </a:r>
            <a:r>
              <a:rPr lang="en-US" altLang="zh-CN" dirty="0"/>
              <a:t>0.77%</a:t>
            </a:r>
            <a:r>
              <a:rPr lang="zh-CN" altLang="en-US" dirty="0"/>
              <a:t>。</a:t>
            </a:r>
            <a:r>
              <a:rPr lang="en-US" altLang="zh-CN" dirty="0"/>
              <a:t>MARE</a:t>
            </a:r>
            <a:r>
              <a:rPr lang="zh-CN" altLang="en-US" dirty="0"/>
              <a:t>则普遍低于千分之</a:t>
            </a:r>
            <a:r>
              <a:rPr lang="en-US" altLang="zh-CN" dirty="0"/>
              <a:t>0.2</a:t>
            </a:r>
            <a:r>
              <a:rPr lang="zh-CN" altLang="en-US" dirty="0"/>
              <a:t>。</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21</a:t>
            </a:fld>
            <a:endParaRPr lang="zh-CN" altLang="en-US"/>
          </a:p>
        </p:txBody>
      </p:sp>
    </p:spTree>
    <p:extLst>
      <p:ext uri="{BB962C8B-B14F-4D97-AF65-F5344CB8AC3E}">
        <p14:creationId xmlns:p14="http://schemas.microsoft.com/office/powerpoint/2010/main" val="2428337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以上是在窗宽</a:t>
            </a:r>
            <a:r>
              <a:rPr lang="en-US" altLang="zh-CN" dirty="0"/>
              <a:t>200</a:t>
            </a:r>
            <a:r>
              <a:rPr lang="zh-CN" altLang="en-US" dirty="0"/>
              <a:t>，滞后阶数为</a:t>
            </a:r>
            <a:r>
              <a:rPr lang="en-US" altLang="zh-CN" dirty="0"/>
              <a:t>2</a:t>
            </a:r>
            <a:r>
              <a:rPr lang="zh-CN" altLang="en-US" dirty="0"/>
              <a:t>时不同平滑超参数下的拟合效果图，可以看到拟合效果是比较好的，不同参数的效果在细节处是有所区别的，比如最高峰的拟合出现稍微滞后、稍微高估、低估、滞后低估等细微的差别。</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22</a:t>
            </a:fld>
            <a:endParaRPr lang="zh-CN" altLang="en-US"/>
          </a:p>
        </p:txBody>
      </p:sp>
    </p:spTree>
    <p:extLst>
      <p:ext uri="{BB962C8B-B14F-4D97-AF65-F5344CB8AC3E}">
        <p14:creationId xmlns:p14="http://schemas.microsoft.com/office/powerpoint/2010/main" val="65594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我们将该参数组合下的模型效果与传统自回归模型进行对比。可以发现效果明显更好，其预测相对误差均在 </a:t>
            </a:r>
            <a:r>
              <a:rPr lang="en-US" altLang="zh-CN" dirty="0"/>
              <a:t>0 </a:t>
            </a:r>
            <a:r>
              <a:rPr lang="zh-CN" altLang="en-US" dirty="0"/>
              <a:t>的上下波动，两者在一定程度上具有相似的起伏，这可能是价格走势突变与稳定模型之间结构性的差别。同时，混合模型的相对误差波动更小，更趋近于 </a:t>
            </a:r>
            <a:r>
              <a:rPr lang="en-US" altLang="zh-CN" dirty="0"/>
              <a:t>0</a:t>
            </a:r>
            <a:r>
              <a:rPr lang="zh-CN" altLang="en-US" dirty="0"/>
              <a:t>，表明其预测值更接近于真实值，预测稳定性更高。我们可以认为，加入了高频数据因子的混合预测模型能显著提高股价预测精度。 </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23</a:t>
            </a:fld>
            <a:endParaRPr lang="zh-CN" altLang="en-US"/>
          </a:p>
        </p:txBody>
      </p:sp>
    </p:spTree>
    <p:extLst>
      <p:ext uri="{BB962C8B-B14F-4D97-AF65-F5344CB8AC3E}">
        <p14:creationId xmlns:p14="http://schemas.microsoft.com/office/powerpoint/2010/main" val="4203679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24</a:t>
            </a:fld>
            <a:endParaRPr lang="zh-CN" altLang="en-US"/>
          </a:p>
        </p:txBody>
      </p:sp>
    </p:spTree>
    <p:extLst>
      <p:ext uri="{BB962C8B-B14F-4D97-AF65-F5344CB8AC3E}">
        <p14:creationId xmlns:p14="http://schemas.microsoft.com/office/powerpoint/2010/main" val="1971576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研究主要实证了高频数据的预测效益，提供了完整的建模及参数选择流程。但也存在不足，如高频数据的极端异常值未深入处理，而是视为其必要特征，模型未考虑异方差与非线性结构、个股与行业之间存在差异，适用性待进一步扩展等。</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25</a:t>
            </a:fld>
            <a:endParaRPr lang="zh-CN" altLang="en-US"/>
          </a:p>
        </p:txBody>
      </p:sp>
    </p:spTree>
    <p:extLst>
      <p:ext uri="{BB962C8B-B14F-4D97-AF65-F5344CB8AC3E}">
        <p14:creationId xmlns:p14="http://schemas.microsoft.com/office/powerpoint/2010/main" val="644875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26</a:t>
            </a:fld>
            <a:endParaRPr lang="zh-CN" altLang="en-US"/>
          </a:p>
        </p:txBody>
      </p:sp>
    </p:spTree>
    <p:extLst>
      <p:ext uri="{BB962C8B-B14F-4D97-AF65-F5344CB8AC3E}">
        <p14:creationId xmlns:p14="http://schemas.microsoft.com/office/powerpoint/2010/main" val="262215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我认为该研究未来可以做出以下改进及</a:t>
            </a:r>
            <a:r>
              <a:rPr lang="zh-CN" altLang="en-US"/>
              <a:t>拓展：如，引入</a:t>
            </a:r>
            <a:r>
              <a:rPr lang="zh-CN" altLang="en-US" dirty="0"/>
              <a:t>异常检测机制提高鲁棒性，探索深度学习方法替代参数估计方法、探索行业内普世的参数推荐体系、扩展至多因子融合模型、减小数据的粒度，研究毫秒级数据等。</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27</a:t>
            </a:fld>
            <a:endParaRPr lang="zh-CN" altLang="en-US"/>
          </a:p>
        </p:txBody>
      </p:sp>
    </p:spTree>
    <p:extLst>
      <p:ext uri="{BB962C8B-B14F-4D97-AF65-F5344CB8AC3E}">
        <p14:creationId xmlns:p14="http://schemas.microsoft.com/office/powerpoint/2010/main" val="1011663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以上是我的毕业设计，再次感谢我的导师邓欣依老师以及实习老师的指导。感谢各位的观看与聆听。</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28</a:t>
            </a:fld>
            <a:endParaRPr lang="zh-CN" altLang="en-US"/>
          </a:p>
        </p:txBody>
      </p:sp>
    </p:spTree>
    <p:extLst>
      <p:ext uri="{BB962C8B-B14F-4D97-AF65-F5344CB8AC3E}">
        <p14:creationId xmlns:p14="http://schemas.microsoft.com/office/powerpoint/2010/main" val="368220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首先是研究背景与意义</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3</a:t>
            </a:fld>
            <a:endParaRPr lang="zh-CN" altLang="en-US"/>
          </a:p>
        </p:txBody>
      </p:sp>
    </p:spTree>
    <p:extLst>
      <p:ext uri="{BB962C8B-B14F-4D97-AF65-F5344CB8AC3E}">
        <p14:creationId xmlns:p14="http://schemas.microsoft.com/office/powerpoint/2010/main" val="128607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股票价格的预测始终是金融市场的决策核心。历史表明，预测失准会引发系统性风险，比如</a:t>
            </a:r>
            <a:r>
              <a:rPr lang="en-US" altLang="zh-CN" dirty="0"/>
              <a:t>08</a:t>
            </a:r>
            <a:r>
              <a:rPr lang="zh-CN" altLang="en-US" dirty="0"/>
              <a:t>年次贷危机，同时，量化基金和高频交易则依赖对价格的精准预测以形成策略与交易优势。比如文艺复兴大奖章基金，通过动态预测模型实现了</a:t>
            </a:r>
            <a:r>
              <a:rPr lang="en-US" altLang="zh-CN" dirty="0"/>
              <a:t>66%</a:t>
            </a:r>
            <a:r>
              <a:rPr lang="zh-CN" altLang="en-US" dirty="0"/>
              <a:t>的年化收益。以及，</a:t>
            </a:r>
            <a:r>
              <a:rPr lang="zh-CN" altLang="en-US" b="0" i="0" dirty="0">
                <a:solidFill>
                  <a:srgbClr val="404040"/>
                </a:solidFill>
                <a:effectLst/>
                <a:latin typeface="quote-cjk-patch"/>
              </a:rPr>
              <a:t>当前美股市场超过</a:t>
            </a:r>
            <a:r>
              <a:rPr lang="en-US" altLang="zh-CN" b="0" i="0" dirty="0">
                <a:solidFill>
                  <a:srgbClr val="404040"/>
                </a:solidFill>
                <a:effectLst/>
                <a:latin typeface="quote-cjk-patch"/>
              </a:rPr>
              <a:t>70%</a:t>
            </a:r>
            <a:r>
              <a:rPr lang="zh-CN" altLang="en-US" b="0" i="0" dirty="0">
                <a:solidFill>
                  <a:srgbClr val="404040"/>
                </a:solidFill>
                <a:effectLst/>
                <a:latin typeface="quote-cjk-patch"/>
              </a:rPr>
              <a:t>的交易量是由算法完成，价格预测已从日级演进到毫秒级竞争，而现有研究对于高频数据的多因子耦合机制仍未充分挖掘。</a:t>
            </a:r>
            <a:endParaRPr lang="zh-CN" altLang="en-US" dirty="0"/>
          </a:p>
        </p:txBody>
      </p:sp>
      <p:sp>
        <p:nvSpPr>
          <p:cNvPr id="4" name="灯片编号占位符 3"/>
          <p:cNvSpPr>
            <a:spLocks noGrp="1"/>
          </p:cNvSpPr>
          <p:nvPr>
            <p:ph type="sldNum" sz="quarter" idx="5"/>
          </p:nvPr>
        </p:nvSpPr>
        <p:spPr/>
        <p:txBody>
          <a:bodyPr/>
          <a:lstStyle/>
          <a:p>
            <a:fld id="{D96642B7-71B7-4C3E-9855-0D0DE388A056}" type="slidenum">
              <a:rPr lang="zh-CN" altLang="en-US" smtClean="0"/>
              <a:t>4</a:t>
            </a:fld>
            <a:endParaRPr lang="zh-CN" altLang="en-US"/>
          </a:p>
        </p:txBody>
      </p:sp>
    </p:spTree>
    <p:extLst>
      <p:ext uri="{BB962C8B-B14F-4D97-AF65-F5344CB8AC3E}">
        <p14:creationId xmlns:p14="http://schemas.microsoft.com/office/powerpoint/2010/main" val="28173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我们知道，数据粒度对预测模型的影响很大。传统模型主要依赖于低频数据，适用于长期趋势研判，而高频数据的应用则更强调捕捉市场微结构与短期波动。这种变化，也对预测模型提出了新的要求。</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5</a:t>
            </a:fld>
            <a:endParaRPr lang="zh-CN" altLang="en-US"/>
          </a:p>
        </p:txBody>
      </p:sp>
    </p:spTree>
    <p:extLst>
      <p:ext uri="{BB962C8B-B14F-4D97-AF65-F5344CB8AC3E}">
        <p14:creationId xmlns:p14="http://schemas.microsoft.com/office/powerpoint/2010/main" val="867418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预测模型的构建，我们也关注于数据本身。高频数据具有复杂的结构和丰富的信息，因此衍生出了不同的特征提取方法。根据系统查阅文献，我了解到主要的四类方法有函数型数据分析法，这是基于样条平滑、主成分分析、</a:t>
            </a:r>
            <a:r>
              <a:rPr lang="en-US" altLang="zh-CN" dirty="0"/>
              <a:t>FPCA</a:t>
            </a:r>
            <a:r>
              <a:rPr lang="zh-CN" altLang="en-US" dirty="0"/>
              <a:t>等技术的特征提取方法；希尔伯特</a:t>
            </a:r>
            <a:r>
              <a:rPr lang="en-US" altLang="zh-CN" dirty="0"/>
              <a:t>-</a:t>
            </a:r>
            <a:r>
              <a:rPr lang="zh-CN" altLang="en-US" dirty="0"/>
              <a:t>黄变换法则擅长处理非平稳特征；模型法结合</a:t>
            </a:r>
            <a:r>
              <a:rPr lang="en-US" altLang="zh-CN" dirty="0"/>
              <a:t>GARCH</a:t>
            </a:r>
            <a:r>
              <a:rPr lang="zh-CN" altLang="en-US" dirty="0"/>
              <a:t>、跳跃模型等刻画动态过程；计算法则以统计量构造和机器学习为核心，适合高维特征建模。本文主要采用第一种方法，函数型数据分析法。</a:t>
            </a:r>
          </a:p>
        </p:txBody>
      </p:sp>
      <p:sp>
        <p:nvSpPr>
          <p:cNvPr id="4" name="灯片编号占位符 3"/>
          <p:cNvSpPr>
            <a:spLocks noGrp="1"/>
          </p:cNvSpPr>
          <p:nvPr>
            <p:ph type="sldNum" sz="quarter" idx="5"/>
          </p:nvPr>
        </p:nvSpPr>
        <p:spPr/>
        <p:txBody>
          <a:bodyPr/>
          <a:lstStyle/>
          <a:p>
            <a:fld id="{D96642B7-71B7-4C3E-9855-0D0DE388A056}" type="slidenum">
              <a:rPr lang="zh-CN" altLang="en-US" smtClean="0"/>
              <a:t>6</a:t>
            </a:fld>
            <a:endParaRPr lang="zh-CN" altLang="en-US"/>
          </a:p>
        </p:txBody>
      </p:sp>
    </p:spTree>
    <p:extLst>
      <p:ext uri="{BB962C8B-B14F-4D97-AF65-F5344CB8AC3E}">
        <p14:creationId xmlns:p14="http://schemas.microsoft.com/office/powerpoint/2010/main" val="1496046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有效市场假说是股价预测的基础。先前多使用线性时间序列模型，后面随机森林、</a:t>
            </a:r>
            <a:r>
              <a:rPr lang="en-US" altLang="zh-CN" dirty="0"/>
              <a:t>LSTM</a:t>
            </a:r>
            <a:r>
              <a:rPr lang="zh-CN" altLang="en-US" dirty="0"/>
              <a:t>等机器学习方法的使用也逐渐变多。</a:t>
            </a:r>
            <a:r>
              <a:rPr lang="zh-CN" altLang="en-US" b="0" i="0" dirty="0">
                <a:solidFill>
                  <a:srgbClr val="404040"/>
                </a:solidFill>
                <a:effectLst/>
                <a:latin typeface="quote-cjk-patch"/>
              </a:rPr>
              <a:t>虽然长期看股票价格趋于均衡，但在毫秒级窗口内，订单流不平衡、流动性碎片化等多因子耦合效应会形成短暂预测机会</a:t>
            </a:r>
            <a:r>
              <a:rPr lang="en-US" altLang="zh-CN" b="0" i="0" dirty="0">
                <a:solidFill>
                  <a:srgbClr val="404040"/>
                </a:solidFill>
                <a:effectLst/>
                <a:latin typeface="quote-cjk-patch"/>
              </a:rPr>
              <a:t>——</a:t>
            </a:r>
            <a:r>
              <a:rPr lang="zh-CN" altLang="en-US" b="0" i="0" dirty="0">
                <a:solidFill>
                  <a:srgbClr val="404040"/>
                </a:solidFill>
                <a:effectLst/>
                <a:latin typeface="quote-cjk-patch"/>
              </a:rPr>
              <a:t>这正是传统</a:t>
            </a:r>
            <a:r>
              <a:rPr lang="en-US" altLang="zh-CN" b="0" i="0" dirty="0">
                <a:solidFill>
                  <a:srgbClr val="404040"/>
                </a:solidFill>
                <a:effectLst/>
                <a:latin typeface="quote-cjk-patch"/>
              </a:rPr>
              <a:t>EMH</a:t>
            </a:r>
            <a:r>
              <a:rPr lang="zh-CN" altLang="en-US" b="0" i="0" dirty="0">
                <a:solidFill>
                  <a:srgbClr val="404040"/>
                </a:solidFill>
                <a:effectLst/>
                <a:latin typeface="quote-cjk-patch"/>
              </a:rPr>
              <a:t>未充分覆盖的</a:t>
            </a:r>
            <a:r>
              <a:rPr lang="en-US" altLang="zh-CN" b="0" i="0" dirty="0">
                <a:solidFill>
                  <a:srgbClr val="404040"/>
                </a:solidFill>
                <a:effectLst/>
                <a:latin typeface="quote-cjk-patch"/>
              </a:rPr>
              <a:t>‘</a:t>
            </a:r>
            <a:r>
              <a:rPr lang="zh-CN" altLang="en-US" b="0" i="0" dirty="0">
                <a:solidFill>
                  <a:srgbClr val="404040"/>
                </a:solidFill>
                <a:effectLst/>
                <a:latin typeface="quote-cjk-patch"/>
              </a:rPr>
              <a:t>微观有效性缺口</a:t>
            </a:r>
            <a:r>
              <a:rPr lang="en-US" altLang="zh-CN" b="0" i="0" dirty="0">
                <a:solidFill>
                  <a:srgbClr val="404040"/>
                </a:solidFill>
                <a:effectLst/>
                <a:latin typeface="quote-cjk-patch"/>
              </a:rPr>
              <a:t>‘</a:t>
            </a:r>
            <a:r>
              <a:rPr lang="zh-CN" altLang="en-US" b="0" i="0" dirty="0">
                <a:solidFill>
                  <a:srgbClr val="404040"/>
                </a:solidFill>
                <a:effectLst/>
                <a:latin typeface="quote-cjk-patch"/>
              </a:rPr>
              <a:t>。因此结合特征提取方法的预测模型通过动态捕捉高频影响因子以探索以下内容：当市场有效性尚未完全渗透至微观结构时，如何构建更精细的预测护城河。这一尝试不仅是对</a:t>
            </a:r>
            <a:r>
              <a:rPr lang="en-US" altLang="zh-CN" b="0" i="0" dirty="0">
                <a:solidFill>
                  <a:srgbClr val="404040"/>
                </a:solidFill>
                <a:effectLst/>
                <a:latin typeface="quote-cjk-patch"/>
              </a:rPr>
              <a:t>EMH</a:t>
            </a:r>
            <a:r>
              <a:rPr lang="zh-CN" altLang="en-US" b="0" i="0" dirty="0">
                <a:solidFill>
                  <a:srgbClr val="404040"/>
                </a:solidFill>
                <a:effectLst/>
                <a:latin typeface="quote-cjk-patch"/>
              </a:rPr>
              <a:t>的理论补充，更是对高频交易实战需求的直接响应。国内学者在此基础上进行研究，给出了</a:t>
            </a:r>
            <a:r>
              <a:rPr lang="en-US" altLang="zh-CN" b="0" i="0" dirty="0">
                <a:solidFill>
                  <a:srgbClr val="404040"/>
                </a:solidFill>
                <a:effectLst/>
                <a:latin typeface="quote-cjk-patch"/>
              </a:rPr>
              <a:t>SVR</a:t>
            </a:r>
            <a:r>
              <a:rPr lang="zh-CN" altLang="en-US" b="0" i="0" dirty="0">
                <a:solidFill>
                  <a:srgbClr val="404040"/>
                </a:solidFill>
                <a:effectLst/>
                <a:latin typeface="quote-cjk-patch"/>
              </a:rPr>
              <a:t>等模型的应用。</a:t>
            </a:r>
            <a:endParaRPr lang="zh-CN" altLang="en-US" dirty="0"/>
          </a:p>
        </p:txBody>
      </p:sp>
      <p:sp>
        <p:nvSpPr>
          <p:cNvPr id="4" name="灯片编号占位符 3"/>
          <p:cNvSpPr>
            <a:spLocks noGrp="1"/>
          </p:cNvSpPr>
          <p:nvPr>
            <p:ph type="sldNum" sz="quarter" idx="10"/>
          </p:nvPr>
        </p:nvSpPr>
        <p:spPr/>
        <p:txBody>
          <a:bodyPr/>
          <a:lstStyle/>
          <a:p>
            <a:fld id="{D96642B7-71B7-4C3E-9855-0D0DE388A056}" type="slidenum">
              <a:rPr lang="zh-CN" altLang="en-US" smtClean="0"/>
              <a:t>7</a:t>
            </a:fld>
            <a:endParaRPr lang="zh-CN" altLang="en-US"/>
          </a:p>
        </p:txBody>
      </p:sp>
    </p:spTree>
    <p:extLst>
      <p:ext uri="{BB962C8B-B14F-4D97-AF65-F5344CB8AC3E}">
        <p14:creationId xmlns:p14="http://schemas.microsoft.com/office/powerpoint/2010/main" val="48890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t>8</a:t>
            </a:fld>
            <a:endParaRPr lang="zh-CN" altLang="en-US"/>
          </a:p>
        </p:txBody>
      </p:sp>
    </p:spTree>
    <p:extLst>
      <p:ext uri="{BB962C8B-B14F-4D97-AF65-F5344CB8AC3E}">
        <p14:creationId xmlns:p14="http://schemas.microsoft.com/office/powerpoint/2010/main" val="441838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本文正是基于陈海强等提出的混合预测模型，拟从函数型数据分析的角度切入，探索如何从高频数据中提取反映市场动态变化的潜在因子，解释因子特征，并结合时间序列建模思路构建股价预测模型，进行不同参数组合下的结果对比，以期在方法论和实证表现上均有所优化。</a:t>
            </a:r>
          </a:p>
        </p:txBody>
      </p:sp>
      <p:sp>
        <p:nvSpPr>
          <p:cNvPr id="4" name="灯片编号占位符 3"/>
          <p:cNvSpPr>
            <a:spLocks noGrp="1"/>
          </p:cNvSpPr>
          <p:nvPr>
            <p:ph type="sldNum" sz="quarter" idx="10"/>
          </p:nvPr>
        </p:nvSpPr>
        <p:spPr/>
        <p:txBody>
          <a:bodyPr/>
          <a:lstStyle/>
          <a:p>
            <a:fld id="{D96642B7-71B7-4C3E-9855-0D0DE388A056}" type="slidenum">
              <a:rPr lang="zh-CN" altLang="en-US" smtClean="0"/>
              <a:t>9</a:t>
            </a:fld>
            <a:endParaRPr lang="zh-CN" altLang="en-US"/>
          </a:p>
        </p:txBody>
      </p:sp>
    </p:spTree>
    <p:extLst>
      <p:ext uri="{BB962C8B-B14F-4D97-AF65-F5344CB8AC3E}">
        <p14:creationId xmlns:p14="http://schemas.microsoft.com/office/powerpoint/2010/main" val="3284678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pPr>
                <a:defRPr/>
              </a:pPr>
              <a:t>2025/5/28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pPr/>
              <a:t>‹#›</a:t>
            </a:fld>
            <a:endParaRPr lang="zh-CN" altLang="en-US"/>
          </a:p>
        </p:txBody>
      </p:sp>
    </p:spTree>
    <p:extLst>
      <p:ext uri="{BB962C8B-B14F-4D97-AF65-F5344CB8AC3E}">
        <p14:creationId xmlns:p14="http://schemas.microsoft.com/office/powerpoint/2010/main" val="8298413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pPr>
                <a:defRPr/>
              </a:pPr>
              <a:t>2025/5/28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pPr/>
              <a:t>‹#›</a:t>
            </a:fld>
            <a:endParaRPr lang="zh-CN" altLang="en-US"/>
          </a:p>
        </p:txBody>
      </p:sp>
    </p:spTree>
    <p:extLst>
      <p:ext uri="{BB962C8B-B14F-4D97-AF65-F5344CB8AC3E}">
        <p14:creationId xmlns:p14="http://schemas.microsoft.com/office/powerpoint/2010/main" val="149554021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pPr>
                <a:defRPr/>
              </a:pPr>
              <a:t>2025/5/28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pPr/>
              <a:t>‹#›</a:t>
            </a:fld>
            <a:endParaRPr lang="zh-CN" altLang="en-US"/>
          </a:p>
        </p:txBody>
      </p:sp>
    </p:spTree>
    <p:extLst>
      <p:ext uri="{BB962C8B-B14F-4D97-AF65-F5344CB8AC3E}">
        <p14:creationId xmlns:p14="http://schemas.microsoft.com/office/powerpoint/2010/main" val="237916135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pPr>
                <a:defRPr/>
              </a:pPr>
              <a:t>2025/5/28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pPr/>
              <a:t>‹#›</a:t>
            </a:fld>
            <a:endParaRPr lang="zh-CN" altLang="en-US"/>
          </a:p>
        </p:txBody>
      </p:sp>
    </p:spTree>
    <p:extLst>
      <p:ext uri="{BB962C8B-B14F-4D97-AF65-F5344CB8AC3E}">
        <p14:creationId xmlns:p14="http://schemas.microsoft.com/office/powerpoint/2010/main" val="11151656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pPr>
                <a:defRPr/>
              </a:pPr>
              <a:t>2025/5/28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pPr/>
              <a:t>‹#›</a:t>
            </a:fld>
            <a:endParaRPr lang="zh-CN" altLang="en-US"/>
          </a:p>
        </p:txBody>
      </p:sp>
    </p:spTree>
    <p:extLst>
      <p:ext uri="{BB962C8B-B14F-4D97-AF65-F5344CB8AC3E}">
        <p14:creationId xmlns:p14="http://schemas.microsoft.com/office/powerpoint/2010/main" val="294142799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pPr>
                <a:defRPr/>
              </a:pPr>
              <a:t>2025/5/28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pPr/>
              <a:t>‹#›</a:t>
            </a:fld>
            <a:endParaRPr lang="zh-CN" altLang="en-US"/>
          </a:p>
        </p:txBody>
      </p:sp>
    </p:spTree>
    <p:extLst>
      <p:ext uri="{BB962C8B-B14F-4D97-AF65-F5344CB8AC3E}">
        <p14:creationId xmlns:p14="http://schemas.microsoft.com/office/powerpoint/2010/main" val="425799129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pPr>
                <a:defRPr/>
              </a:pPr>
              <a:t>2025/5/28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pPr/>
              <a:t>‹#›</a:t>
            </a:fld>
            <a:endParaRPr lang="zh-CN" altLang="en-US"/>
          </a:p>
        </p:txBody>
      </p:sp>
    </p:spTree>
    <p:extLst>
      <p:ext uri="{BB962C8B-B14F-4D97-AF65-F5344CB8AC3E}">
        <p14:creationId xmlns:p14="http://schemas.microsoft.com/office/powerpoint/2010/main" val="16966887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pPr>
                <a:defRPr/>
              </a:pPr>
              <a:t>2025/5/28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pPr/>
              <a:t>‹#›</a:t>
            </a:fld>
            <a:endParaRPr lang="zh-CN" altLang="en-US"/>
          </a:p>
        </p:txBody>
      </p:sp>
    </p:spTree>
    <p:extLst>
      <p:ext uri="{BB962C8B-B14F-4D97-AF65-F5344CB8AC3E}">
        <p14:creationId xmlns:p14="http://schemas.microsoft.com/office/powerpoint/2010/main" val="142201244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pPr>
                <a:defRPr/>
              </a:pPr>
              <a:t>2025/5/28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pPr/>
              <a:t>‹#›</a:t>
            </a:fld>
            <a:endParaRPr lang="zh-CN" altLang="en-US"/>
          </a:p>
        </p:txBody>
      </p:sp>
    </p:spTree>
    <p:extLst>
      <p:ext uri="{BB962C8B-B14F-4D97-AF65-F5344CB8AC3E}">
        <p14:creationId xmlns:p14="http://schemas.microsoft.com/office/powerpoint/2010/main" val="250561611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pPr>
                <a:defRPr/>
              </a:pPr>
              <a:t>2025/5/28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pPr/>
              <a:t>‹#›</a:t>
            </a:fld>
            <a:endParaRPr lang="zh-CN" altLang="en-US"/>
          </a:p>
        </p:txBody>
      </p:sp>
    </p:spTree>
    <p:extLst>
      <p:ext uri="{BB962C8B-B14F-4D97-AF65-F5344CB8AC3E}">
        <p14:creationId xmlns:p14="http://schemas.microsoft.com/office/powerpoint/2010/main" val="215222510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pPr>
                <a:defRPr/>
              </a:pPr>
              <a:t>2025/5/28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pPr/>
              <a:t>‹#›</a:t>
            </a:fld>
            <a:endParaRPr lang="zh-CN" altLang="en-US"/>
          </a:p>
        </p:txBody>
      </p:sp>
    </p:spTree>
    <p:extLst>
      <p:ext uri="{BB962C8B-B14F-4D97-AF65-F5344CB8AC3E}">
        <p14:creationId xmlns:p14="http://schemas.microsoft.com/office/powerpoint/2010/main" val="179492506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pPr>
                <a:defRPr/>
              </a:pPr>
              <a:t>2025/5/28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A430D88-0AE5-4EDA-BDD3-1B97B5FCD56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2000"/>
    </mc:Choice>
    <mc:Fallback xmlns="">
      <p:transition advTm="2000"/>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2.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992313" y="2528888"/>
            <a:ext cx="8170862" cy="707886"/>
          </a:xfrm>
          <a:prstGeom prst="rect">
            <a:avLst/>
          </a:prstGeom>
          <a:noFill/>
        </p:spPr>
        <p:txBody>
          <a:bodyPr>
            <a:spAutoFit/>
          </a:bodyPr>
          <a:lstStyle/>
          <a:p>
            <a:pPr algn="ctr" eaLnBrk="1" fontAlgn="auto" hangingPunct="1">
              <a:spcBef>
                <a:spcPts val="0"/>
              </a:spcBef>
              <a:spcAft>
                <a:spcPts val="0"/>
              </a:spcAft>
              <a:defRPr/>
            </a:pPr>
            <a:r>
              <a:rPr lang="zh-CN" altLang="en-US" sz="4000" b="1" spc="300" dirty="0">
                <a:solidFill>
                  <a:srgbClr val="044875"/>
                </a:solidFill>
                <a:latin typeface="微软雅黑" panose="020B0503020204020204" pitchFamily="34" charset="-122"/>
                <a:ea typeface="微软雅黑" panose="020B0503020204020204" pitchFamily="34" charset="-122"/>
              </a:rPr>
              <a:t>高频数据影响因子股票价格预测</a:t>
            </a:r>
          </a:p>
        </p:txBody>
      </p:sp>
      <p:grpSp>
        <p:nvGrpSpPr>
          <p:cNvPr id="59" name="组合 58"/>
          <p:cNvGrpSpPr>
            <a:grpSpLocks/>
          </p:cNvGrpSpPr>
          <p:nvPr/>
        </p:nvGrpSpPr>
        <p:grpSpPr bwMode="auto">
          <a:xfrm>
            <a:off x="4154488" y="345281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2" name="文本框 21"/>
          <p:cNvSpPr txBox="1">
            <a:spLocks noChangeArrowheads="1"/>
          </p:cNvSpPr>
          <p:nvPr/>
        </p:nvSpPr>
        <p:spPr bwMode="auto">
          <a:xfrm>
            <a:off x="1359332" y="3925828"/>
            <a:ext cx="2967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答辩人：司徒婉儿</a:t>
            </a:r>
          </a:p>
        </p:txBody>
      </p:sp>
      <p:sp>
        <p:nvSpPr>
          <p:cNvPr id="26" name="文本框 25"/>
          <p:cNvSpPr txBox="1">
            <a:spLocks noChangeArrowheads="1"/>
          </p:cNvSpPr>
          <p:nvPr/>
        </p:nvSpPr>
        <p:spPr bwMode="auto">
          <a:xfrm>
            <a:off x="3680763" y="3925828"/>
            <a:ext cx="2563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导师：邓欣依</a:t>
            </a:r>
          </a:p>
        </p:txBody>
      </p:sp>
      <p:sp>
        <p:nvSpPr>
          <p:cNvPr id="27" name="文本框 26"/>
          <p:cNvSpPr txBox="1">
            <a:spLocks noChangeArrowheads="1"/>
          </p:cNvSpPr>
          <p:nvPr/>
        </p:nvSpPr>
        <p:spPr bwMode="auto">
          <a:xfrm>
            <a:off x="7792170" y="3925828"/>
            <a:ext cx="2309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学号：</a:t>
            </a:r>
            <a:r>
              <a:rPr lang="en-US" altLang="zh-CN" sz="2000" dirty="0">
                <a:solidFill>
                  <a:srgbClr val="044875"/>
                </a:solidFill>
                <a:latin typeface="微软雅黑" pitchFamily="34" charset="-122"/>
                <a:ea typeface="微软雅黑" pitchFamily="34" charset="-122"/>
              </a:rPr>
              <a:t>21068121</a:t>
            </a:r>
            <a:endParaRPr lang="zh-CN" altLang="en-US" sz="2000" dirty="0">
              <a:solidFill>
                <a:srgbClr val="044875"/>
              </a:solidFill>
              <a:latin typeface="微软雅黑" pitchFamily="34" charset="-122"/>
              <a:ea typeface="微软雅黑" pitchFamily="34" charset="-122"/>
            </a:endParaRPr>
          </a:p>
        </p:txBody>
      </p:sp>
      <p:sp>
        <p:nvSpPr>
          <p:cNvPr id="29" name="文本框 28"/>
          <p:cNvSpPr txBox="1">
            <a:spLocks noChangeArrowheads="1"/>
          </p:cNvSpPr>
          <p:nvPr/>
        </p:nvSpPr>
        <p:spPr bwMode="auto">
          <a:xfrm>
            <a:off x="5535040" y="3925828"/>
            <a:ext cx="256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专业：统计学</a:t>
            </a:r>
          </a:p>
        </p:txBody>
      </p:sp>
      <p:sp>
        <p:nvSpPr>
          <p:cNvPr id="9" name="矩形 8"/>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3" name="组合 42"/>
          <p:cNvGrpSpPr>
            <a:grpSpLocks/>
          </p:cNvGrpSpPr>
          <p:nvPr/>
        </p:nvGrpSpPr>
        <p:grpSpPr bwMode="auto">
          <a:xfrm>
            <a:off x="10290175" y="4325938"/>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4" name="组合 43"/>
          <p:cNvGrpSpPr>
            <a:grpSpLocks/>
          </p:cNvGrpSpPr>
          <p:nvPr/>
        </p:nvGrpSpPr>
        <p:grpSpPr bwMode="auto">
          <a:xfrm>
            <a:off x="792163" y="1462088"/>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文本框 9"/>
          <p:cNvSpPr txBox="1"/>
          <p:nvPr/>
        </p:nvSpPr>
        <p:spPr>
          <a:xfrm>
            <a:off x="3094724" y="1908154"/>
            <a:ext cx="5967202" cy="707886"/>
          </a:xfrm>
          <a:prstGeom prst="rect">
            <a:avLst/>
          </a:prstGeom>
          <a:blipFill dpi="0" rotWithShape="1">
            <a:blip r:embed="rId3"/>
            <a:srcRect/>
            <a:stretch>
              <a:fillRect t="-45000"/>
            </a:stretch>
          </a:blipFill>
        </p:spPr>
        <p:txBody>
          <a:bodyPr wrap="square">
            <a:spAutoFit/>
          </a:bodyPr>
          <a:lstStyle/>
          <a:p>
            <a:pPr algn="ctr" eaLnBrk="1" fontAlgn="auto" hangingPunct="1">
              <a:spcBef>
                <a:spcPts val="0"/>
              </a:spcBef>
              <a:spcAft>
                <a:spcPts val="0"/>
              </a:spcAft>
              <a:defRPr/>
            </a:pPr>
            <a:r>
              <a:rPr lang="en-US" altLang="zh-CN" sz="2000" b="1" dirty="0">
                <a:solidFill>
                  <a:srgbClr val="044875"/>
                </a:solidFill>
                <a:latin typeface="+mj-lt"/>
                <a:ea typeface="+mn-ea"/>
              </a:rPr>
              <a:t>Stock Price Forecasting with High-Frequency Data-Driven Predictors </a:t>
            </a:r>
            <a:endParaRPr lang="zh-CN" altLang="en-US" sz="2000" b="1" dirty="0">
              <a:solidFill>
                <a:srgbClr val="044875"/>
              </a:solidFill>
              <a:latin typeface="+mj-lt"/>
              <a:ea typeface="+mn-ea"/>
            </a:endParaRPr>
          </a:p>
        </p:txBody>
      </p:sp>
      <p:pic>
        <p:nvPicPr>
          <p:cNvPr id="25" name="Picture 2" descr="图片4">
            <a:extLst>
              <a:ext uri="{FF2B5EF4-FFF2-40B4-BE49-F238E27FC236}">
                <a16:creationId xmlns:a16="http://schemas.microsoft.com/office/drawing/2014/main" id="{D791999E-A61F-4CE5-8651-8D126C414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9400" y="6551180"/>
            <a:ext cx="1139352" cy="320676"/>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12D62DAA-5DA7-4C7A-B6DA-625435C85361}"/>
              </a:ext>
            </a:extLst>
          </p:cNvPr>
          <p:cNvSpPr txBox="1">
            <a:spLocks noChangeArrowheads="1"/>
          </p:cNvSpPr>
          <p:nvPr/>
        </p:nvSpPr>
        <p:spPr bwMode="auto">
          <a:xfrm>
            <a:off x="8100440" y="3258969"/>
            <a:ext cx="11419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2000" dirty="0">
                <a:solidFill>
                  <a:srgbClr val="044875"/>
                </a:solidFill>
                <a:latin typeface="微软雅黑" pitchFamily="34" charset="-122"/>
                <a:ea typeface="微软雅黑" pitchFamily="34" charset="-122"/>
              </a:rPr>
              <a:t>(2</a:t>
            </a:r>
            <a:r>
              <a:rPr lang="zh-CN" altLang="en-US" sz="2000" dirty="0">
                <a:solidFill>
                  <a:srgbClr val="044875"/>
                </a:solidFill>
                <a:latin typeface="微软雅黑" pitchFamily="34" charset="-122"/>
                <a:ea typeface="微软雅黑" pitchFamily="34" charset="-122"/>
              </a:rPr>
              <a:t>组</a:t>
            </a:r>
            <a:r>
              <a:rPr lang="en-US" altLang="zh-CN" sz="2000" dirty="0">
                <a:solidFill>
                  <a:srgbClr val="044875"/>
                </a:solidFill>
                <a:latin typeface="微软雅黑" pitchFamily="34" charset="-122"/>
                <a:ea typeface="微软雅黑" pitchFamily="34" charset="-122"/>
              </a:rPr>
              <a:t>06)</a:t>
            </a:r>
            <a:endParaRPr lang="zh-CN" altLang="en-US" sz="2000" dirty="0">
              <a:solidFill>
                <a:srgbClr val="044875"/>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dirty="0">
                <a:solidFill>
                  <a:schemeClr val="bg1"/>
                </a:solidFill>
                <a:latin typeface="Impact" pitchFamily="34" charset="0"/>
              </a:rPr>
              <a:t>3</a:t>
            </a:r>
            <a:endParaRPr lang="zh-CN" altLang="en-US" sz="11500" dirty="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dirty="0">
                <a:solidFill>
                  <a:schemeClr val="bg1"/>
                </a:solidFill>
                <a:latin typeface="微软雅黑" pitchFamily="34" charset="-122"/>
                <a:ea typeface="微软雅黑" pitchFamily="34" charset="-122"/>
              </a:rPr>
              <a:t>技术路线</a:t>
            </a:r>
          </a:p>
        </p:txBody>
      </p:sp>
    </p:spTree>
    <p:extLst>
      <p:ext uri="{BB962C8B-B14F-4D97-AF65-F5344CB8AC3E}">
        <p14:creationId xmlns:p14="http://schemas.microsoft.com/office/powerpoint/2010/main" val="279964022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技术路线</a:t>
            </a:r>
          </a:p>
        </p:txBody>
      </p:sp>
      <p:sp>
        <p:nvSpPr>
          <p:cNvPr id="4" name="矩形 3">
            <a:extLst>
              <a:ext uri="{FF2B5EF4-FFF2-40B4-BE49-F238E27FC236}">
                <a16:creationId xmlns:a16="http://schemas.microsoft.com/office/drawing/2014/main" id="{48AF3D21-9CA4-44E0-AD20-15AEB556D55F}"/>
              </a:ext>
            </a:extLst>
          </p:cNvPr>
          <p:cNvSpPr/>
          <p:nvPr/>
        </p:nvSpPr>
        <p:spPr>
          <a:xfrm>
            <a:off x="4742843" y="990045"/>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DBA4929-0E25-4B04-B871-50BC18A0C5C4}"/>
              </a:ext>
            </a:extLst>
          </p:cNvPr>
          <p:cNvSpPr/>
          <p:nvPr/>
        </p:nvSpPr>
        <p:spPr>
          <a:xfrm>
            <a:off x="4742843" y="1719050"/>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17B42B4-1666-4432-A3ED-0B5A50AFB10D}"/>
              </a:ext>
            </a:extLst>
          </p:cNvPr>
          <p:cNvSpPr/>
          <p:nvPr/>
        </p:nvSpPr>
        <p:spPr>
          <a:xfrm>
            <a:off x="4742843" y="2448055"/>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7F1958-4999-4075-AB86-50876FAEFA5A}"/>
              </a:ext>
            </a:extLst>
          </p:cNvPr>
          <p:cNvSpPr/>
          <p:nvPr/>
        </p:nvSpPr>
        <p:spPr>
          <a:xfrm>
            <a:off x="4742843" y="3177060"/>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2D10A0-8558-4A39-8D35-685952071D88}"/>
              </a:ext>
            </a:extLst>
          </p:cNvPr>
          <p:cNvSpPr/>
          <p:nvPr/>
        </p:nvSpPr>
        <p:spPr>
          <a:xfrm>
            <a:off x="2036529" y="4447262"/>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3191DAB-DBD0-4FDE-802A-1DDB7076F447}"/>
              </a:ext>
            </a:extLst>
          </p:cNvPr>
          <p:cNvSpPr/>
          <p:nvPr/>
        </p:nvSpPr>
        <p:spPr>
          <a:xfrm>
            <a:off x="7449157" y="4447262"/>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344052-9206-44F2-ACD2-A87E15B07175}"/>
              </a:ext>
            </a:extLst>
          </p:cNvPr>
          <p:cNvSpPr/>
          <p:nvPr/>
        </p:nvSpPr>
        <p:spPr>
          <a:xfrm>
            <a:off x="4742843" y="5496464"/>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3087A9E-35B9-41E1-8FAF-00D2E14B9839}"/>
              </a:ext>
            </a:extLst>
          </p:cNvPr>
          <p:cNvSpPr/>
          <p:nvPr/>
        </p:nvSpPr>
        <p:spPr>
          <a:xfrm>
            <a:off x="4742843" y="6182885"/>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1AE5322E-BDE5-4C7D-9245-8D4AB343176D}"/>
              </a:ext>
            </a:extLst>
          </p:cNvPr>
          <p:cNvCxnSpPr>
            <a:stCxn id="4" idx="2"/>
            <a:endCxn id="5" idx="0"/>
          </p:cNvCxnSpPr>
          <p:nvPr/>
        </p:nvCxnSpPr>
        <p:spPr>
          <a:xfrm>
            <a:off x="6096000" y="1454226"/>
            <a:ext cx="0" cy="2648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AEA10EF-729C-4A40-8C5C-56F3F0DCB57F}"/>
              </a:ext>
            </a:extLst>
          </p:cNvPr>
          <p:cNvCxnSpPr/>
          <p:nvPr/>
        </p:nvCxnSpPr>
        <p:spPr>
          <a:xfrm>
            <a:off x="6096000" y="2183231"/>
            <a:ext cx="0" cy="2648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6ECB6EC-2235-4014-8F1F-5118629E0588}"/>
              </a:ext>
            </a:extLst>
          </p:cNvPr>
          <p:cNvCxnSpPr/>
          <p:nvPr/>
        </p:nvCxnSpPr>
        <p:spPr>
          <a:xfrm>
            <a:off x="6096000" y="2912236"/>
            <a:ext cx="0" cy="2648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58D0EBB-BE70-44B2-8C90-94431C59A05B}"/>
              </a:ext>
            </a:extLst>
          </p:cNvPr>
          <p:cNvCxnSpPr>
            <a:cxnSpLocks/>
          </p:cNvCxnSpPr>
          <p:nvPr/>
        </p:nvCxnSpPr>
        <p:spPr>
          <a:xfrm>
            <a:off x="6096000" y="3641241"/>
            <a:ext cx="0" cy="4306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88A9D62-040B-409B-B19C-F2CDD7559BAC}"/>
              </a:ext>
            </a:extLst>
          </p:cNvPr>
          <p:cNvCxnSpPr>
            <a:cxnSpLocks/>
          </p:cNvCxnSpPr>
          <p:nvPr/>
        </p:nvCxnSpPr>
        <p:spPr>
          <a:xfrm>
            <a:off x="3389686" y="4071938"/>
            <a:ext cx="5412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4F0FD36-505B-4916-8272-0FBD841ADF4C}"/>
              </a:ext>
            </a:extLst>
          </p:cNvPr>
          <p:cNvCxnSpPr>
            <a:cxnSpLocks/>
          </p:cNvCxnSpPr>
          <p:nvPr/>
        </p:nvCxnSpPr>
        <p:spPr>
          <a:xfrm>
            <a:off x="3389686" y="5253038"/>
            <a:ext cx="5412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3F7BD8D-5576-40EB-B45E-547649424149}"/>
              </a:ext>
            </a:extLst>
          </p:cNvPr>
          <p:cNvCxnSpPr>
            <a:cxnSpLocks/>
            <a:endCxn id="8" idx="0"/>
          </p:cNvCxnSpPr>
          <p:nvPr/>
        </p:nvCxnSpPr>
        <p:spPr>
          <a:xfrm>
            <a:off x="3389686" y="4049486"/>
            <a:ext cx="0" cy="39777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EEA1E1CB-41C6-49C0-9183-E94196AEAA37}"/>
              </a:ext>
            </a:extLst>
          </p:cNvPr>
          <p:cNvCxnSpPr>
            <a:cxnSpLocks/>
          </p:cNvCxnSpPr>
          <p:nvPr/>
        </p:nvCxnSpPr>
        <p:spPr>
          <a:xfrm>
            <a:off x="8802314" y="4049486"/>
            <a:ext cx="0" cy="40922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D2BCAD31-6EC5-4EFC-B5A2-E9331CFFAE40}"/>
              </a:ext>
            </a:extLst>
          </p:cNvPr>
          <p:cNvCxnSpPr>
            <a:cxnSpLocks/>
          </p:cNvCxnSpPr>
          <p:nvPr/>
        </p:nvCxnSpPr>
        <p:spPr>
          <a:xfrm>
            <a:off x="3411139" y="4911443"/>
            <a:ext cx="0" cy="3415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16FA0A9-51CF-48E0-AD85-EB0E41E7EE30}"/>
              </a:ext>
            </a:extLst>
          </p:cNvPr>
          <p:cNvCxnSpPr>
            <a:cxnSpLocks/>
            <a:stCxn id="9" idx="2"/>
          </p:cNvCxnSpPr>
          <p:nvPr/>
        </p:nvCxnSpPr>
        <p:spPr>
          <a:xfrm>
            <a:off x="8802314" y="4911443"/>
            <a:ext cx="0" cy="3624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4947764-42ED-4876-A0B2-0B5A8EC4A5FC}"/>
              </a:ext>
            </a:extLst>
          </p:cNvPr>
          <p:cNvCxnSpPr>
            <a:cxnSpLocks/>
            <a:endCxn id="10" idx="0"/>
          </p:cNvCxnSpPr>
          <p:nvPr/>
        </p:nvCxnSpPr>
        <p:spPr>
          <a:xfrm>
            <a:off x="6096000" y="5253038"/>
            <a:ext cx="0" cy="243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DC8DA7B-7C3B-4EB6-822B-5AFE0DEA81AB}"/>
              </a:ext>
            </a:extLst>
          </p:cNvPr>
          <p:cNvCxnSpPr>
            <a:cxnSpLocks/>
            <a:stCxn id="10" idx="2"/>
            <a:endCxn id="11" idx="0"/>
          </p:cNvCxnSpPr>
          <p:nvPr/>
        </p:nvCxnSpPr>
        <p:spPr>
          <a:xfrm>
            <a:off x="6096000" y="5960645"/>
            <a:ext cx="0" cy="222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A8103AEC-72E1-45EF-9BAF-2B599B41655B}"/>
              </a:ext>
            </a:extLst>
          </p:cNvPr>
          <p:cNvSpPr/>
          <p:nvPr/>
        </p:nvSpPr>
        <p:spPr>
          <a:xfrm>
            <a:off x="345277" y="3386199"/>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3953BDF-73D1-4F8C-8BB4-BD3483E67510}"/>
              </a:ext>
            </a:extLst>
          </p:cNvPr>
          <p:cNvSpPr txBox="1"/>
          <p:nvPr/>
        </p:nvSpPr>
        <p:spPr>
          <a:xfrm>
            <a:off x="4946573" y="976982"/>
            <a:ext cx="2368627" cy="523220"/>
          </a:xfrm>
          <a:prstGeom prst="rect">
            <a:avLst/>
          </a:prstGeom>
          <a:noFill/>
        </p:spPr>
        <p:txBody>
          <a:bodyPr wrap="square" rtlCol="0">
            <a:spAutoFit/>
          </a:bodyPr>
          <a:lstStyle/>
          <a:p>
            <a:r>
              <a:rPr lang="zh-CN" altLang="en-US" sz="2800" b="1" dirty="0">
                <a:solidFill>
                  <a:schemeClr val="bg1"/>
                </a:solidFill>
              </a:rPr>
              <a:t>高频交易数据</a:t>
            </a:r>
          </a:p>
        </p:txBody>
      </p:sp>
      <p:sp>
        <p:nvSpPr>
          <p:cNvPr id="51" name="文本框 50">
            <a:extLst>
              <a:ext uri="{FF2B5EF4-FFF2-40B4-BE49-F238E27FC236}">
                <a16:creationId xmlns:a16="http://schemas.microsoft.com/office/drawing/2014/main" id="{0AA7FBBD-3DA7-422E-B61A-67FD9E4515A4}"/>
              </a:ext>
            </a:extLst>
          </p:cNvPr>
          <p:cNvSpPr txBox="1"/>
          <p:nvPr/>
        </p:nvSpPr>
        <p:spPr>
          <a:xfrm>
            <a:off x="514120" y="3356679"/>
            <a:ext cx="2368627" cy="523220"/>
          </a:xfrm>
          <a:prstGeom prst="rect">
            <a:avLst/>
          </a:prstGeom>
          <a:noFill/>
        </p:spPr>
        <p:txBody>
          <a:bodyPr wrap="square" rtlCol="0">
            <a:spAutoFit/>
          </a:bodyPr>
          <a:lstStyle/>
          <a:p>
            <a:r>
              <a:rPr lang="zh-CN" altLang="en-US" sz="2800" b="1" dirty="0">
                <a:solidFill>
                  <a:schemeClr val="bg1"/>
                </a:solidFill>
              </a:rPr>
              <a:t>低频交易数据</a:t>
            </a:r>
          </a:p>
        </p:txBody>
      </p:sp>
      <p:sp>
        <p:nvSpPr>
          <p:cNvPr id="52" name="文本框 51">
            <a:extLst>
              <a:ext uri="{FF2B5EF4-FFF2-40B4-BE49-F238E27FC236}">
                <a16:creationId xmlns:a16="http://schemas.microsoft.com/office/drawing/2014/main" id="{450C6447-423C-49AA-9F0B-E0FD8D9AA751}"/>
              </a:ext>
            </a:extLst>
          </p:cNvPr>
          <p:cNvSpPr txBox="1"/>
          <p:nvPr/>
        </p:nvSpPr>
        <p:spPr>
          <a:xfrm>
            <a:off x="4946572" y="1702595"/>
            <a:ext cx="2368627" cy="523220"/>
          </a:xfrm>
          <a:prstGeom prst="rect">
            <a:avLst/>
          </a:prstGeom>
          <a:noFill/>
        </p:spPr>
        <p:txBody>
          <a:bodyPr wrap="square" rtlCol="0">
            <a:spAutoFit/>
          </a:bodyPr>
          <a:lstStyle/>
          <a:p>
            <a:pPr algn="ctr"/>
            <a:r>
              <a:rPr lang="zh-CN" altLang="en-US" sz="2800" b="1" dirty="0">
                <a:solidFill>
                  <a:schemeClr val="bg1"/>
                </a:solidFill>
              </a:rPr>
              <a:t>标准化处理</a:t>
            </a:r>
          </a:p>
        </p:txBody>
      </p:sp>
      <p:sp>
        <p:nvSpPr>
          <p:cNvPr id="53" name="文本框 52">
            <a:extLst>
              <a:ext uri="{FF2B5EF4-FFF2-40B4-BE49-F238E27FC236}">
                <a16:creationId xmlns:a16="http://schemas.microsoft.com/office/drawing/2014/main" id="{1D7B5D10-6E5E-4633-8284-E8DB31CAD83B}"/>
              </a:ext>
            </a:extLst>
          </p:cNvPr>
          <p:cNvSpPr txBox="1"/>
          <p:nvPr/>
        </p:nvSpPr>
        <p:spPr>
          <a:xfrm>
            <a:off x="4946572" y="2418535"/>
            <a:ext cx="2368627" cy="523220"/>
          </a:xfrm>
          <a:prstGeom prst="rect">
            <a:avLst/>
          </a:prstGeom>
          <a:noFill/>
        </p:spPr>
        <p:txBody>
          <a:bodyPr wrap="square" rtlCol="0">
            <a:spAutoFit/>
          </a:bodyPr>
          <a:lstStyle/>
          <a:p>
            <a:pPr algn="ctr"/>
            <a:r>
              <a:rPr lang="en-US" altLang="zh-CN" sz="2800" b="1" dirty="0">
                <a:solidFill>
                  <a:schemeClr val="bg1"/>
                </a:solidFill>
              </a:rPr>
              <a:t>B</a:t>
            </a:r>
            <a:r>
              <a:rPr lang="zh-CN" altLang="en-US" sz="2800" b="1" dirty="0">
                <a:solidFill>
                  <a:schemeClr val="bg1"/>
                </a:solidFill>
              </a:rPr>
              <a:t>样条平滑</a:t>
            </a:r>
          </a:p>
        </p:txBody>
      </p:sp>
      <p:cxnSp>
        <p:nvCxnSpPr>
          <p:cNvPr id="54" name="直接箭头连接符 53">
            <a:extLst>
              <a:ext uri="{FF2B5EF4-FFF2-40B4-BE49-F238E27FC236}">
                <a16:creationId xmlns:a16="http://schemas.microsoft.com/office/drawing/2014/main" id="{23DD725C-69B9-435E-8B10-B819E44F2C18}"/>
              </a:ext>
            </a:extLst>
          </p:cNvPr>
          <p:cNvCxnSpPr>
            <a:cxnSpLocks/>
            <a:endCxn id="8" idx="1"/>
          </p:cNvCxnSpPr>
          <p:nvPr/>
        </p:nvCxnSpPr>
        <p:spPr>
          <a:xfrm>
            <a:off x="1698433" y="4679352"/>
            <a:ext cx="338096"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CE2D028D-2F5F-44C1-841F-B5563039910E}"/>
              </a:ext>
            </a:extLst>
          </p:cNvPr>
          <p:cNvCxnSpPr>
            <a:cxnSpLocks/>
          </p:cNvCxnSpPr>
          <p:nvPr/>
        </p:nvCxnSpPr>
        <p:spPr>
          <a:xfrm>
            <a:off x="1698433" y="3874456"/>
            <a:ext cx="0" cy="821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9E9483F1-3E1E-48A6-96DC-BD5318853579}"/>
              </a:ext>
            </a:extLst>
          </p:cNvPr>
          <p:cNvSpPr txBox="1"/>
          <p:nvPr/>
        </p:nvSpPr>
        <p:spPr>
          <a:xfrm>
            <a:off x="4742843" y="3201115"/>
            <a:ext cx="2706310" cy="461665"/>
          </a:xfrm>
          <a:prstGeom prst="rect">
            <a:avLst/>
          </a:prstGeom>
          <a:noFill/>
        </p:spPr>
        <p:txBody>
          <a:bodyPr wrap="square" rtlCol="0">
            <a:spAutoFit/>
          </a:bodyPr>
          <a:lstStyle/>
          <a:p>
            <a:pPr algn="ctr"/>
            <a:r>
              <a:rPr lang="zh-CN" altLang="en-US" sz="2400" b="1" dirty="0">
                <a:solidFill>
                  <a:schemeClr val="bg1"/>
                </a:solidFill>
              </a:rPr>
              <a:t>函数型主成分分析</a:t>
            </a:r>
          </a:p>
        </p:txBody>
      </p:sp>
      <p:sp>
        <p:nvSpPr>
          <p:cNvPr id="70" name="文本框 69">
            <a:extLst>
              <a:ext uri="{FF2B5EF4-FFF2-40B4-BE49-F238E27FC236}">
                <a16:creationId xmlns:a16="http://schemas.microsoft.com/office/drawing/2014/main" id="{57DA0039-A4A9-4C0E-BC51-06EABCF0D157}"/>
              </a:ext>
            </a:extLst>
          </p:cNvPr>
          <p:cNvSpPr txBox="1"/>
          <p:nvPr/>
        </p:nvSpPr>
        <p:spPr>
          <a:xfrm>
            <a:off x="2036529" y="4422022"/>
            <a:ext cx="2706299" cy="523220"/>
          </a:xfrm>
          <a:prstGeom prst="rect">
            <a:avLst/>
          </a:prstGeom>
          <a:noFill/>
        </p:spPr>
        <p:txBody>
          <a:bodyPr wrap="square" rtlCol="0">
            <a:spAutoFit/>
          </a:bodyPr>
          <a:lstStyle/>
          <a:p>
            <a:pPr algn="ctr"/>
            <a:r>
              <a:rPr lang="zh-CN" altLang="en-US" sz="2800" b="1" dirty="0">
                <a:solidFill>
                  <a:schemeClr val="bg1"/>
                </a:solidFill>
              </a:rPr>
              <a:t>传统自回归模型</a:t>
            </a:r>
          </a:p>
        </p:txBody>
      </p:sp>
      <p:sp>
        <p:nvSpPr>
          <p:cNvPr id="71" name="文本框 70">
            <a:extLst>
              <a:ext uri="{FF2B5EF4-FFF2-40B4-BE49-F238E27FC236}">
                <a16:creationId xmlns:a16="http://schemas.microsoft.com/office/drawing/2014/main" id="{2F6AE140-34F4-4199-A05E-FC17E88FBB88}"/>
              </a:ext>
            </a:extLst>
          </p:cNvPr>
          <p:cNvSpPr txBox="1"/>
          <p:nvPr/>
        </p:nvSpPr>
        <p:spPr>
          <a:xfrm>
            <a:off x="7596548" y="4449425"/>
            <a:ext cx="2368627" cy="523220"/>
          </a:xfrm>
          <a:prstGeom prst="rect">
            <a:avLst/>
          </a:prstGeom>
          <a:noFill/>
        </p:spPr>
        <p:txBody>
          <a:bodyPr wrap="square" rtlCol="0">
            <a:spAutoFit/>
          </a:bodyPr>
          <a:lstStyle/>
          <a:p>
            <a:pPr algn="ctr"/>
            <a:r>
              <a:rPr lang="zh-CN" altLang="en-US" sz="2800" b="1" dirty="0">
                <a:solidFill>
                  <a:schemeClr val="bg1"/>
                </a:solidFill>
              </a:rPr>
              <a:t>因子构建</a:t>
            </a:r>
          </a:p>
        </p:txBody>
      </p:sp>
      <p:sp>
        <p:nvSpPr>
          <p:cNvPr id="72" name="文本框 71">
            <a:extLst>
              <a:ext uri="{FF2B5EF4-FFF2-40B4-BE49-F238E27FC236}">
                <a16:creationId xmlns:a16="http://schemas.microsoft.com/office/drawing/2014/main" id="{9D51F05E-5B96-49A5-AEB0-09B0A01A4BF8}"/>
              </a:ext>
            </a:extLst>
          </p:cNvPr>
          <p:cNvSpPr txBox="1"/>
          <p:nvPr/>
        </p:nvSpPr>
        <p:spPr>
          <a:xfrm>
            <a:off x="4911684" y="5496464"/>
            <a:ext cx="2368627" cy="523220"/>
          </a:xfrm>
          <a:prstGeom prst="rect">
            <a:avLst/>
          </a:prstGeom>
          <a:noFill/>
        </p:spPr>
        <p:txBody>
          <a:bodyPr wrap="square" rtlCol="0">
            <a:spAutoFit/>
          </a:bodyPr>
          <a:lstStyle/>
          <a:p>
            <a:pPr algn="ctr"/>
            <a:r>
              <a:rPr lang="zh-CN" altLang="en-US" sz="2800" b="1" dirty="0">
                <a:solidFill>
                  <a:schemeClr val="bg1"/>
                </a:solidFill>
              </a:rPr>
              <a:t>混合预测模型</a:t>
            </a:r>
          </a:p>
        </p:txBody>
      </p:sp>
      <p:sp>
        <p:nvSpPr>
          <p:cNvPr id="73" name="文本框 72">
            <a:extLst>
              <a:ext uri="{FF2B5EF4-FFF2-40B4-BE49-F238E27FC236}">
                <a16:creationId xmlns:a16="http://schemas.microsoft.com/office/drawing/2014/main" id="{16E25BA6-E2F9-49E8-88B8-D283ABA25693}"/>
              </a:ext>
            </a:extLst>
          </p:cNvPr>
          <p:cNvSpPr txBox="1"/>
          <p:nvPr/>
        </p:nvSpPr>
        <p:spPr>
          <a:xfrm>
            <a:off x="4911684" y="6153365"/>
            <a:ext cx="2368627" cy="523220"/>
          </a:xfrm>
          <a:prstGeom prst="rect">
            <a:avLst/>
          </a:prstGeom>
          <a:noFill/>
        </p:spPr>
        <p:txBody>
          <a:bodyPr wrap="square" rtlCol="0">
            <a:spAutoFit/>
          </a:bodyPr>
          <a:lstStyle/>
          <a:p>
            <a:pPr algn="ctr"/>
            <a:r>
              <a:rPr lang="zh-CN" altLang="en-US" sz="2800" b="1" dirty="0">
                <a:solidFill>
                  <a:schemeClr val="bg1"/>
                </a:solidFill>
              </a:rPr>
              <a:t>滚动窗口预测</a:t>
            </a:r>
          </a:p>
        </p:txBody>
      </p:sp>
      <p:sp>
        <p:nvSpPr>
          <p:cNvPr id="74" name="文本框 73">
            <a:extLst>
              <a:ext uri="{FF2B5EF4-FFF2-40B4-BE49-F238E27FC236}">
                <a16:creationId xmlns:a16="http://schemas.microsoft.com/office/drawing/2014/main" id="{F127A100-93EF-4E0D-8294-CD2289CCFCE5}"/>
              </a:ext>
            </a:extLst>
          </p:cNvPr>
          <p:cNvSpPr txBox="1"/>
          <p:nvPr/>
        </p:nvSpPr>
        <p:spPr>
          <a:xfrm>
            <a:off x="6130885" y="3653833"/>
            <a:ext cx="1724453" cy="461665"/>
          </a:xfrm>
          <a:prstGeom prst="rect">
            <a:avLst/>
          </a:prstGeom>
          <a:noFill/>
        </p:spPr>
        <p:txBody>
          <a:bodyPr wrap="square" rtlCol="0">
            <a:spAutoFit/>
          </a:bodyPr>
          <a:lstStyle/>
          <a:p>
            <a:r>
              <a:rPr lang="zh-CN" altLang="en-US" sz="2400" b="1" dirty="0"/>
              <a:t>因子提取</a:t>
            </a:r>
          </a:p>
        </p:txBody>
      </p:sp>
      <p:sp>
        <p:nvSpPr>
          <p:cNvPr id="75" name="文本框 74">
            <a:extLst>
              <a:ext uri="{FF2B5EF4-FFF2-40B4-BE49-F238E27FC236}">
                <a16:creationId xmlns:a16="http://schemas.microsoft.com/office/drawing/2014/main" id="{B3C16353-621B-4B9A-800B-22BB1FCD61A3}"/>
              </a:ext>
            </a:extLst>
          </p:cNvPr>
          <p:cNvSpPr txBox="1"/>
          <p:nvPr/>
        </p:nvSpPr>
        <p:spPr>
          <a:xfrm>
            <a:off x="1732847" y="5046464"/>
            <a:ext cx="1724453" cy="461665"/>
          </a:xfrm>
          <a:prstGeom prst="rect">
            <a:avLst/>
          </a:prstGeom>
          <a:noFill/>
        </p:spPr>
        <p:txBody>
          <a:bodyPr wrap="square" rtlCol="0">
            <a:spAutoFit/>
          </a:bodyPr>
          <a:lstStyle/>
          <a:p>
            <a:r>
              <a:rPr lang="zh-CN" altLang="en-US" sz="2400" b="1" i="1" dirty="0"/>
              <a:t>滞后阶数</a:t>
            </a:r>
          </a:p>
        </p:txBody>
      </p:sp>
      <p:sp>
        <p:nvSpPr>
          <p:cNvPr id="76" name="文本框 73">
            <a:extLst>
              <a:ext uri="{FF2B5EF4-FFF2-40B4-BE49-F238E27FC236}">
                <a16:creationId xmlns:a16="http://schemas.microsoft.com/office/drawing/2014/main" id="{F127A100-93EF-4E0D-8294-CD2289CCFCE5}"/>
              </a:ext>
            </a:extLst>
          </p:cNvPr>
          <p:cNvSpPr txBox="1"/>
          <p:nvPr/>
        </p:nvSpPr>
        <p:spPr>
          <a:xfrm>
            <a:off x="7596548" y="2172139"/>
            <a:ext cx="1724454"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400" b="1" i="1" dirty="0"/>
              <a:t>平滑超参数</a:t>
            </a:r>
          </a:p>
        </p:txBody>
      </p:sp>
      <p:sp>
        <p:nvSpPr>
          <p:cNvPr id="78" name="文本框 77">
            <a:extLst>
              <a:ext uri="{FF2B5EF4-FFF2-40B4-BE49-F238E27FC236}">
                <a16:creationId xmlns:a16="http://schemas.microsoft.com/office/drawing/2014/main" id="{D501B7CE-31CD-406B-BB40-C17BE762CC07}"/>
              </a:ext>
            </a:extLst>
          </p:cNvPr>
          <p:cNvSpPr txBox="1"/>
          <p:nvPr/>
        </p:nvSpPr>
        <p:spPr>
          <a:xfrm>
            <a:off x="7652886" y="2627262"/>
            <a:ext cx="2368625" cy="461665"/>
          </a:xfrm>
          <a:prstGeom prst="rect">
            <a:avLst/>
          </a:prstGeom>
          <a:noFill/>
        </p:spPr>
        <p:txBody>
          <a:bodyPr wrap="square">
            <a:spAutoFit/>
          </a:bodyPr>
          <a:lstStyle/>
          <a:p>
            <a:r>
              <a:rPr lang="zh-CN" altLang="en-US" sz="2400" b="1" i="1" dirty="0"/>
              <a:t>样条基函数个数</a:t>
            </a:r>
          </a:p>
        </p:txBody>
      </p:sp>
      <p:sp>
        <p:nvSpPr>
          <p:cNvPr id="80" name="文本框 79">
            <a:extLst>
              <a:ext uri="{FF2B5EF4-FFF2-40B4-BE49-F238E27FC236}">
                <a16:creationId xmlns:a16="http://schemas.microsoft.com/office/drawing/2014/main" id="{620245BB-14EF-43F9-A0E4-45D218D5FC73}"/>
              </a:ext>
            </a:extLst>
          </p:cNvPr>
          <p:cNvSpPr txBox="1"/>
          <p:nvPr/>
        </p:nvSpPr>
        <p:spPr>
          <a:xfrm>
            <a:off x="7661930" y="6222467"/>
            <a:ext cx="1659072" cy="461665"/>
          </a:xfrm>
          <a:prstGeom prst="rect">
            <a:avLst/>
          </a:prstGeom>
          <a:noFill/>
        </p:spPr>
        <p:txBody>
          <a:bodyPr wrap="square">
            <a:spAutoFit/>
          </a:bodyPr>
          <a:lstStyle/>
          <a:p>
            <a:r>
              <a:rPr lang="zh-CN" altLang="en-US" sz="2400" b="1" i="1" dirty="0"/>
              <a:t>滚动窗宽</a:t>
            </a:r>
          </a:p>
        </p:txBody>
      </p:sp>
    </p:spTree>
    <p:extLst>
      <p:ext uri="{BB962C8B-B14F-4D97-AF65-F5344CB8AC3E}">
        <p14:creationId xmlns:p14="http://schemas.microsoft.com/office/powerpoint/2010/main" val="100373074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43AB82-F47C-40B9-8E14-BE8566880B92}"/>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4AB6FD57-EC93-4F3B-9020-DF056B4D507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数据标准化</a:t>
            </a:r>
          </a:p>
        </p:txBody>
      </p:sp>
      <p:grpSp>
        <p:nvGrpSpPr>
          <p:cNvPr id="10" name="组合 9">
            <a:extLst>
              <a:ext uri="{FF2B5EF4-FFF2-40B4-BE49-F238E27FC236}">
                <a16:creationId xmlns:a16="http://schemas.microsoft.com/office/drawing/2014/main" id="{15B78857-2A1E-4A05-8CB5-4D261F77D7D4}"/>
              </a:ext>
            </a:extLst>
          </p:cNvPr>
          <p:cNvGrpSpPr/>
          <p:nvPr/>
        </p:nvGrpSpPr>
        <p:grpSpPr>
          <a:xfrm>
            <a:off x="1061441" y="1001343"/>
            <a:ext cx="1657350" cy="700666"/>
            <a:chOff x="1843088" y="1765447"/>
            <a:chExt cx="1657350" cy="700666"/>
          </a:xfrm>
          <a:solidFill>
            <a:schemeClr val="tx2">
              <a:lumMod val="60000"/>
              <a:lumOff val="40000"/>
            </a:schemeClr>
          </a:solidFill>
        </p:grpSpPr>
        <p:sp>
          <p:nvSpPr>
            <p:cNvPr id="4" name="矩形 3">
              <a:extLst>
                <a:ext uri="{FF2B5EF4-FFF2-40B4-BE49-F238E27FC236}">
                  <a16:creationId xmlns:a16="http://schemas.microsoft.com/office/drawing/2014/main" id="{B92E0A50-14E9-4F9E-B1F9-98D49F4BEF65}"/>
                </a:ext>
              </a:extLst>
            </p:cNvPr>
            <p:cNvSpPr/>
            <p:nvPr/>
          </p:nvSpPr>
          <p:spPr>
            <a:xfrm>
              <a:off x="1843088" y="1765447"/>
              <a:ext cx="1657350" cy="7006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FED59AC-96FA-46DF-A976-50B09B2E8FFF}"/>
                </a:ext>
              </a:extLst>
            </p:cNvPr>
            <p:cNvSpPr txBox="1"/>
            <p:nvPr/>
          </p:nvSpPr>
          <p:spPr>
            <a:xfrm>
              <a:off x="2114550" y="1845257"/>
              <a:ext cx="1385888" cy="584775"/>
            </a:xfrm>
            <a:prstGeom prst="rect">
              <a:avLst/>
            </a:prstGeom>
            <a:grpFill/>
            <a:ln>
              <a:noFill/>
            </a:ln>
          </p:spPr>
          <p:txBody>
            <a:bodyPr wrap="square" rtlCol="0">
              <a:spAutoFit/>
            </a:bodyPr>
            <a:lstStyle/>
            <a:p>
              <a:r>
                <a:rPr lang="zh-CN" altLang="en-US" sz="3200" b="1" dirty="0">
                  <a:solidFill>
                    <a:schemeClr val="bg1"/>
                  </a:solidFill>
                </a:rPr>
                <a:t>低频</a:t>
              </a:r>
            </a:p>
          </p:txBody>
        </p:sp>
      </p:grpSp>
      <p:grpSp>
        <p:nvGrpSpPr>
          <p:cNvPr id="11" name="组合 10">
            <a:extLst>
              <a:ext uri="{FF2B5EF4-FFF2-40B4-BE49-F238E27FC236}">
                <a16:creationId xmlns:a16="http://schemas.microsoft.com/office/drawing/2014/main" id="{785EBE37-5DC1-4449-AE4B-ECBCCFF732CA}"/>
              </a:ext>
            </a:extLst>
          </p:cNvPr>
          <p:cNvGrpSpPr/>
          <p:nvPr/>
        </p:nvGrpSpPr>
        <p:grpSpPr>
          <a:xfrm>
            <a:off x="1099985" y="3057399"/>
            <a:ext cx="1657350" cy="700666"/>
            <a:chOff x="1824035" y="3367094"/>
            <a:chExt cx="1657350" cy="700666"/>
          </a:xfrm>
          <a:solidFill>
            <a:srgbClr val="044875"/>
          </a:solidFill>
        </p:grpSpPr>
        <p:sp>
          <p:nvSpPr>
            <p:cNvPr id="8" name="矩形 7">
              <a:extLst>
                <a:ext uri="{FF2B5EF4-FFF2-40B4-BE49-F238E27FC236}">
                  <a16:creationId xmlns:a16="http://schemas.microsoft.com/office/drawing/2014/main" id="{0FC8D004-8068-4F43-ADE9-BD8AF661090A}"/>
                </a:ext>
              </a:extLst>
            </p:cNvPr>
            <p:cNvSpPr/>
            <p:nvPr/>
          </p:nvSpPr>
          <p:spPr>
            <a:xfrm>
              <a:off x="1824035" y="3367094"/>
              <a:ext cx="1657350" cy="70066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F132BDC-C99D-4826-8BEE-9B4DBC30A71C}"/>
                </a:ext>
              </a:extLst>
            </p:cNvPr>
            <p:cNvSpPr txBox="1"/>
            <p:nvPr/>
          </p:nvSpPr>
          <p:spPr>
            <a:xfrm>
              <a:off x="2095497" y="3440701"/>
              <a:ext cx="1385888" cy="584775"/>
            </a:xfrm>
            <a:prstGeom prst="rect">
              <a:avLst/>
            </a:prstGeom>
            <a:grpFill/>
          </p:spPr>
          <p:txBody>
            <a:bodyPr wrap="square" rtlCol="0">
              <a:spAutoFit/>
            </a:bodyPr>
            <a:lstStyle/>
            <a:p>
              <a:r>
                <a:rPr lang="zh-CN" altLang="en-US" sz="3200" b="1" dirty="0">
                  <a:solidFill>
                    <a:schemeClr val="bg1"/>
                  </a:solidFill>
                </a:rPr>
                <a:t>高频</a:t>
              </a:r>
            </a:p>
          </p:txBody>
        </p:sp>
      </p:grpSp>
      <p:cxnSp>
        <p:nvCxnSpPr>
          <p:cNvPr id="15" name="直接箭头连接符 14">
            <a:extLst>
              <a:ext uri="{FF2B5EF4-FFF2-40B4-BE49-F238E27FC236}">
                <a16:creationId xmlns:a16="http://schemas.microsoft.com/office/drawing/2014/main" id="{99D78D79-3A9C-4115-875F-624C620D4555}"/>
              </a:ext>
            </a:extLst>
          </p:cNvPr>
          <p:cNvCxnSpPr>
            <a:cxnSpLocks/>
          </p:cNvCxnSpPr>
          <p:nvPr/>
        </p:nvCxnSpPr>
        <p:spPr>
          <a:xfrm>
            <a:off x="3053031" y="1351677"/>
            <a:ext cx="1547543" cy="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C453C6A4-DCE3-4885-B355-0221B4A5230D}"/>
              </a:ext>
            </a:extLst>
          </p:cNvPr>
          <p:cNvSpPr txBox="1"/>
          <p:nvPr/>
        </p:nvSpPr>
        <p:spPr>
          <a:xfrm>
            <a:off x="4995861" y="1059289"/>
            <a:ext cx="2381249" cy="584775"/>
          </a:xfrm>
          <a:prstGeom prst="rect">
            <a:avLst/>
          </a:prstGeom>
          <a:noFill/>
        </p:spPr>
        <p:txBody>
          <a:bodyPr wrap="square" rtlCol="0">
            <a:spAutoFit/>
          </a:bodyPr>
          <a:lstStyle/>
          <a:p>
            <a:r>
              <a:rPr lang="zh-CN" altLang="en-US" sz="3200" b="1" dirty="0"/>
              <a:t>每日开盘价</a:t>
            </a:r>
          </a:p>
        </p:txBody>
      </p:sp>
      <p:cxnSp>
        <p:nvCxnSpPr>
          <p:cNvPr id="19" name="直接箭头连接符 18">
            <a:extLst>
              <a:ext uri="{FF2B5EF4-FFF2-40B4-BE49-F238E27FC236}">
                <a16:creationId xmlns:a16="http://schemas.microsoft.com/office/drawing/2014/main" id="{2EBA6D60-C8CC-4C84-8BE1-676D8BC8E844}"/>
              </a:ext>
            </a:extLst>
          </p:cNvPr>
          <p:cNvCxnSpPr>
            <a:cxnSpLocks/>
          </p:cNvCxnSpPr>
          <p:nvPr/>
        </p:nvCxnSpPr>
        <p:spPr>
          <a:xfrm>
            <a:off x="5620036" y="2434846"/>
            <a:ext cx="1547543" cy="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左中括号 19">
            <a:extLst>
              <a:ext uri="{FF2B5EF4-FFF2-40B4-BE49-F238E27FC236}">
                <a16:creationId xmlns:a16="http://schemas.microsoft.com/office/drawing/2014/main" id="{B2D23FB5-0F60-421F-8F7E-050FE0BA44EC}"/>
              </a:ext>
            </a:extLst>
          </p:cNvPr>
          <p:cNvSpPr/>
          <p:nvPr/>
        </p:nvSpPr>
        <p:spPr>
          <a:xfrm>
            <a:off x="3457573" y="2434846"/>
            <a:ext cx="302345" cy="2194302"/>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A10D9DA-2E15-4709-84EE-8E0F6BCD2AB1}"/>
              </a:ext>
            </a:extLst>
          </p:cNvPr>
          <p:cNvSpPr txBox="1"/>
          <p:nvPr/>
        </p:nvSpPr>
        <p:spPr>
          <a:xfrm>
            <a:off x="4119430" y="2142459"/>
            <a:ext cx="1704702" cy="584775"/>
          </a:xfrm>
          <a:prstGeom prst="rect">
            <a:avLst/>
          </a:prstGeom>
          <a:noFill/>
        </p:spPr>
        <p:txBody>
          <a:bodyPr wrap="square" rtlCol="0">
            <a:spAutoFit/>
          </a:bodyPr>
          <a:lstStyle/>
          <a:p>
            <a:r>
              <a:rPr lang="zh-CN" altLang="en-US" sz="3200" b="1" dirty="0"/>
              <a:t>开盘价</a:t>
            </a:r>
          </a:p>
        </p:txBody>
      </p:sp>
      <p:sp>
        <p:nvSpPr>
          <p:cNvPr id="22" name="文本框 17">
            <a:extLst>
              <a:ext uri="{FF2B5EF4-FFF2-40B4-BE49-F238E27FC236}">
                <a16:creationId xmlns:a16="http://schemas.microsoft.com/office/drawing/2014/main" id="{C453C6A4-DCE3-4885-B355-0221B4A5230D}"/>
              </a:ext>
            </a:extLst>
          </p:cNvPr>
          <p:cNvSpPr txBox="1"/>
          <p:nvPr/>
        </p:nvSpPr>
        <p:spPr>
          <a:xfrm>
            <a:off x="4119429" y="2873437"/>
            <a:ext cx="2381249"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b="1" dirty="0"/>
              <a:t>最高价</a:t>
            </a:r>
          </a:p>
        </p:txBody>
      </p:sp>
      <p:sp>
        <p:nvSpPr>
          <p:cNvPr id="23" name="文本框 17">
            <a:extLst>
              <a:ext uri="{FF2B5EF4-FFF2-40B4-BE49-F238E27FC236}">
                <a16:creationId xmlns:a16="http://schemas.microsoft.com/office/drawing/2014/main" id="{C453C6A4-DCE3-4885-B355-0221B4A5230D}"/>
              </a:ext>
            </a:extLst>
          </p:cNvPr>
          <p:cNvSpPr txBox="1"/>
          <p:nvPr/>
        </p:nvSpPr>
        <p:spPr>
          <a:xfrm>
            <a:off x="4119429" y="3604415"/>
            <a:ext cx="2381249"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b="1" dirty="0"/>
              <a:t>最低价</a:t>
            </a:r>
          </a:p>
        </p:txBody>
      </p:sp>
      <p:sp>
        <p:nvSpPr>
          <p:cNvPr id="24" name="文本框 17">
            <a:extLst>
              <a:ext uri="{FF2B5EF4-FFF2-40B4-BE49-F238E27FC236}">
                <a16:creationId xmlns:a16="http://schemas.microsoft.com/office/drawing/2014/main" id="{C453C6A4-DCE3-4885-B355-0221B4A5230D}"/>
              </a:ext>
            </a:extLst>
          </p:cNvPr>
          <p:cNvSpPr txBox="1"/>
          <p:nvPr/>
        </p:nvSpPr>
        <p:spPr>
          <a:xfrm>
            <a:off x="4119429" y="4333368"/>
            <a:ext cx="1704704"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b="1" dirty="0"/>
              <a:t>收盘价</a:t>
            </a:r>
          </a:p>
        </p:txBody>
      </p:sp>
      <p:sp>
        <p:nvSpPr>
          <p:cNvPr id="25" name="右中括号 24">
            <a:extLst>
              <a:ext uri="{FF2B5EF4-FFF2-40B4-BE49-F238E27FC236}">
                <a16:creationId xmlns:a16="http://schemas.microsoft.com/office/drawing/2014/main" id="{748557DC-1054-4C5C-838C-6DEA2ABC16CB}"/>
              </a:ext>
            </a:extLst>
          </p:cNvPr>
          <p:cNvSpPr/>
          <p:nvPr/>
        </p:nvSpPr>
        <p:spPr>
          <a:xfrm>
            <a:off x="5555742" y="3151531"/>
            <a:ext cx="128588" cy="748939"/>
          </a:xfrm>
          <a:prstGeom prst="rightBracket">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17">
            <a:extLst>
              <a:ext uri="{FF2B5EF4-FFF2-40B4-BE49-F238E27FC236}">
                <a16:creationId xmlns:a16="http://schemas.microsoft.com/office/drawing/2014/main" id="{37D99FEB-33B9-4A08-91A1-C06A018A4B3B}"/>
              </a:ext>
            </a:extLst>
          </p:cNvPr>
          <p:cNvSpPr txBox="1"/>
          <p:nvPr/>
        </p:nvSpPr>
        <p:spPr>
          <a:xfrm>
            <a:off x="8347814" y="2915716"/>
            <a:ext cx="3276600"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b="1" dirty="0"/>
              <a:t>每分钟交易价格</a:t>
            </a:r>
          </a:p>
        </p:txBody>
      </p:sp>
      <p:sp>
        <p:nvSpPr>
          <p:cNvPr id="31" name="文本框 17">
            <a:extLst>
              <a:ext uri="{FF2B5EF4-FFF2-40B4-BE49-F238E27FC236}">
                <a16:creationId xmlns:a16="http://schemas.microsoft.com/office/drawing/2014/main" id="{E96CF91A-F73D-4057-AA13-879B08EB0F8F}"/>
              </a:ext>
            </a:extLst>
          </p:cNvPr>
          <p:cNvSpPr txBox="1"/>
          <p:nvPr/>
        </p:nvSpPr>
        <p:spPr>
          <a:xfrm>
            <a:off x="7164844" y="2172856"/>
            <a:ext cx="1117140"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3200" b="1" dirty="0"/>
              <a:t>均值</a:t>
            </a:r>
          </a:p>
        </p:txBody>
      </p:sp>
      <p:sp>
        <p:nvSpPr>
          <p:cNvPr id="34" name="文本框 17">
            <a:extLst>
              <a:ext uri="{FF2B5EF4-FFF2-40B4-BE49-F238E27FC236}">
                <a16:creationId xmlns:a16="http://schemas.microsoft.com/office/drawing/2014/main" id="{16287F2F-4D61-446E-BA3C-9DBF9F01ABB5}"/>
              </a:ext>
            </a:extLst>
          </p:cNvPr>
          <p:cNvSpPr txBox="1"/>
          <p:nvPr/>
        </p:nvSpPr>
        <p:spPr>
          <a:xfrm>
            <a:off x="6271034" y="3713622"/>
            <a:ext cx="1314568" cy="5847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3200" b="1" dirty="0"/>
              <a:t>(</a:t>
            </a:r>
            <a:r>
              <a:rPr lang="zh-CN" altLang="en-US" sz="3200" b="1" dirty="0"/>
              <a:t>相减</a:t>
            </a:r>
            <a:r>
              <a:rPr lang="en-US" altLang="zh-CN" sz="3200" b="1" dirty="0"/>
              <a:t>)</a:t>
            </a:r>
            <a:endParaRPr lang="zh-CN" altLang="en-US" sz="3200" b="1" dirty="0"/>
          </a:p>
        </p:txBody>
      </p:sp>
      <p:pic>
        <p:nvPicPr>
          <p:cNvPr id="37" name="图片 36">
            <a:extLst>
              <a:ext uri="{FF2B5EF4-FFF2-40B4-BE49-F238E27FC236}">
                <a16:creationId xmlns:a16="http://schemas.microsoft.com/office/drawing/2014/main" id="{9F43D6D6-1BDE-4085-91B8-AA4447BA4A00}"/>
              </a:ext>
            </a:extLst>
          </p:cNvPr>
          <p:cNvPicPr>
            <a:picLocks noChangeAspect="1"/>
          </p:cNvPicPr>
          <p:nvPr/>
        </p:nvPicPr>
        <p:blipFill>
          <a:blip r:embed="rId3"/>
          <a:stretch>
            <a:fillRect/>
          </a:stretch>
        </p:blipFill>
        <p:spPr>
          <a:xfrm>
            <a:off x="1041080" y="5423780"/>
            <a:ext cx="5229955" cy="819264"/>
          </a:xfrm>
          <a:prstGeom prst="rect">
            <a:avLst/>
          </a:prstGeom>
        </p:spPr>
      </p:pic>
      <p:pic>
        <p:nvPicPr>
          <p:cNvPr id="39" name="图片 38">
            <a:extLst>
              <a:ext uri="{FF2B5EF4-FFF2-40B4-BE49-F238E27FC236}">
                <a16:creationId xmlns:a16="http://schemas.microsoft.com/office/drawing/2014/main" id="{516A1532-10A5-470A-B672-6B5EB00D5A17}"/>
              </a:ext>
            </a:extLst>
          </p:cNvPr>
          <p:cNvPicPr>
            <a:picLocks noChangeAspect="1"/>
          </p:cNvPicPr>
          <p:nvPr/>
        </p:nvPicPr>
        <p:blipFill>
          <a:blip r:embed="rId4"/>
          <a:stretch>
            <a:fillRect/>
          </a:stretch>
        </p:blipFill>
        <p:spPr>
          <a:xfrm>
            <a:off x="7426761" y="5551740"/>
            <a:ext cx="3629532" cy="714475"/>
          </a:xfrm>
          <a:prstGeom prst="rect">
            <a:avLst/>
          </a:prstGeom>
        </p:spPr>
      </p:pic>
      <p:sp>
        <p:nvSpPr>
          <p:cNvPr id="40" name="矩形 39">
            <a:extLst>
              <a:ext uri="{FF2B5EF4-FFF2-40B4-BE49-F238E27FC236}">
                <a16:creationId xmlns:a16="http://schemas.microsoft.com/office/drawing/2014/main" id="{7D876EBB-6786-450D-9782-F70D3B2F5107}"/>
              </a:ext>
            </a:extLst>
          </p:cNvPr>
          <p:cNvSpPr/>
          <p:nvPr/>
        </p:nvSpPr>
        <p:spPr>
          <a:xfrm>
            <a:off x="1707695" y="5423780"/>
            <a:ext cx="1385888" cy="8644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729309-7295-4989-B123-91927D9B420B}"/>
              </a:ext>
            </a:extLst>
          </p:cNvPr>
          <p:cNvSpPr/>
          <p:nvPr/>
        </p:nvSpPr>
        <p:spPr>
          <a:xfrm>
            <a:off x="3358361" y="5423780"/>
            <a:ext cx="2912673" cy="8644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FE188FDE-D47B-44BB-BB41-299C3B0D5486}"/>
              </a:ext>
            </a:extLst>
          </p:cNvPr>
          <p:cNvCxnSpPr>
            <a:cxnSpLocks/>
          </p:cNvCxnSpPr>
          <p:nvPr/>
        </p:nvCxnSpPr>
        <p:spPr>
          <a:xfrm>
            <a:off x="6271034" y="5933056"/>
            <a:ext cx="1155727" cy="0"/>
          </a:xfrm>
          <a:prstGeom prst="straightConnector1">
            <a:avLst/>
          </a:prstGeom>
          <a:ln w="31750">
            <a:solidFill>
              <a:srgbClr val="044875"/>
            </a:solidFill>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C5C54A19-E278-4EC1-A7EF-570A6C56DA1E}"/>
              </a:ext>
            </a:extLst>
          </p:cNvPr>
          <p:cNvSpPr txBox="1"/>
          <p:nvPr/>
        </p:nvSpPr>
        <p:spPr>
          <a:xfrm>
            <a:off x="938007" y="1659941"/>
            <a:ext cx="1864520" cy="584775"/>
          </a:xfrm>
          <a:prstGeom prst="rect">
            <a:avLst/>
          </a:prstGeom>
          <a:noFill/>
        </p:spPr>
        <p:txBody>
          <a:bodyPr wrap="square" rtlCol="0">
            <a:spAutoFit/>
          </a:bodyPr>
          <a:lstStyle/>
          <a:p>
            <a:r>
              <a:rPr lang="zh-CN" altLang="en-US" sz="3200" b="1" dirty="0"/>
              <a:t>（日度）</a:t>
            </a:r>
          </a:p>
        </p:txBody>
      </p:sp>
      <p:sp>
        <p:nvSpPr>
          <p:cNvPr id="45" name="文本框 44">
            <a:extLst>
              <a:ext uri="{FF2B5EF4-FFF2-40B4-BE49-F238E27FC236}">
                <a16:creationId xmlns:a16="http://schemas.microsoft.com/office/drawing/2014/main" id="{1A3EDEAC-2B9E-4285-BB90-E04A52978798}"/>
              </a:ext>
            </a:extLst>
          </p:cNvPr>
          <p:cNvSpPr txBox="1"/>
          <p:nvPr/>
        </p:nvSpPr>
        <p:spPr>
          <a:xfrm>
            <a:off x="990842" y="3756577"/>
            <a:ext cx="1864520" cy="584775"/>
          </a:xfrm>
          <a:prstGeom prst="rect">
            <a:avLst/>
          </a:prstGeom>
          <a:noFill/>
        </p:spPr>
        <p:txBody>
          <a:bodyPr wrap="square" rtlCol="0">
            <a:spAutoFit/>
          </a:bodyPr>
          <a:lstStyle/>
          <a:p>
            <a:r>
              <a:rPr lang="zh-CN" altLang="en-US" sz="3200" b="1" dirty="0"/>
              <a:t>（分钟）</a:t>
            </a:r>
          </a:p>
        </p:txBody>
      </p:sp>
      <p:cxnSp>
        <p:nvCxnSpPr>
          <p:cNvPr id="51" name="直接连接符 50">
            <a:extLst>
              <a:ext uri="{FF2B5EF4-FFF2-40B4-BE49-F238E27FC236}">
                <a16:creationId xmlns:a16="http://schemas.microsoft.com/office/drawing/2014/main" id="{DD483806-EA4C-4088-BD41-6A0576F872D1}"/>
              </a:ext>
            </a:extLst>
          </p:cNvPr>
          <p:cNvCxnSpPr>
            <a:cxnSpLocks/>
          </p:cNvCxnSpPr>
          <p:nvPr/>
        </p:nvCxnSpPr>
        <p:spPr>
          <a:xfrm>
            <a:off x="7673882" y="2727234"/>
            <a:ext cx="0" cy="87718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5DD19FF-C468-47A5-9A26-8809B7445363}"/>
              </a:ext>
            </a:extLst>
          </p:cNvPr>
          <p:cNvCxnSpPr>
            <a:cxnSpLocks/>
          </p:cNvCxnSpPr>
          <p:nvPr/>
        </p:nvCxnSpPr>
        <p:spPr>
          <a:xfrm>
            <a:off x="5684330" y="3604415"/>
            <a:ext cx="19895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8949668-857B-45E5-90D2-1705086AFBB6}"/>
              </a:ext>
            </a:extLst>
          </p:cNvPr>
          <p:cNvCxnSpPr>
            <a:cxnSpLocks/>
          </p:cNvCxnSpPr>
          <p:nvPr/>
        </p:nvCxnSpPr>
        <p:spPr>
          <a:xfrm>
            <a:off x="7676542" y="3151531"/>
            <a:ext cx="605442" cy="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479630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样条平滑</a:t>
            </a:r>
          </a:p>
        </p:txBody>
      </p:sp>
      <p:grpSp>
        <p:nvGrpSpPr>
          <p:cNvPr id="32" name="组合 31">
            <a:extLst>
              <a:ext uri="{FF2B5EF4-FFF2-40B4-BE49-F238E27FC236}">
                <a16:creationId xmlns:a16="http://schemas.microsoft.com/office/drawing/2014/main" id="{2A24433B-9AC8-4087-A6AE-EA01ACD545A3}"/>
              </a:ext>
            </a:extLst>
          </p:cNvPr>
          <p:cNvGrpSpPr/>
          <p:nvPr/>
        </p:nvGrpSpPr>
        <p:grpSpPr>
          <a:xfrm>
            <a:off x="664822" y="2254795"/>
            <a:ext cx="5431178" cy="3795310"/>
            <a:chOff x="1590080" y="1173479"/>
            <a:chExt cx="5431178" cy="3795310"/>
          </a:xfrm>
        </p:grpSpPr>
        <p:cxnSp>
          <p:nvCxnSpPr>
            <p:cNvPr id="18" name="直接箭头连接符 17">
              <a:extLst>
                <a:ext uri="{FF2B5EF4-FFF2-40B4-BE49-F238E27FC236}">
                  <a16:creationId xmlns:a16="http://schemas.microsoft.com/office/drawing/2014/main" id="{5B070EF7-CCC8-4C3E-9844-7A54DF11DB0F}"/>
                </a:ext>
              </a:extLst>
            </p:cNvPr>
            <p:cNvCxnSpPr>
              <a:cxnSpLocks/>
            </p:cNvCxnSpPr>
            <p:nvPr/>
          </p:nvCxnSpPr>
          <p:spPr>
            <a:xfrm>
              <a:off x="4129318" y="3071134"/>
              <a:ext cx="385532" cy="0"/>
            </a:xfrm>
            <a:prstGeom prst="straightConnector1">
              <a:avLst/>
            </a:prstGeom>
            <a:ln w="31750">
              <a:solidFill>
                <a:srgbClr val="044875"/>
              </a:solidFill>
              <a:tailEnd type="triangle"/>
            </a:ln>
          </p:spPr>
          <p:style>
            <a:lnRef idx="1">
              <a:schemeClr val="dk1"/>
            </a:lnRef>
            <a:fillRef idx="0">
              <a:schemeClr val="dk1"/>
            </a:fillRef>
            <a:effectRef idx="0">
              <a:schemeClr val="dk1"/>
            </a:effectRef>
            <a:fontRef idx="minor">
              <a:schemeClr val="tx1"/>
            </a:fontRef>
          </p:style>
        </p:cxnSp>
        <p:pic>
          <p:nvPicPr>
            <p:cNvPr id="26" name="图片 25">
              <a:extLst>
                <a:ext uri="{FF2B5EF4-FFF2-40B4-BE49-F238E27FC236}">
                  <a16:creationId xmlns:a16="http://schemas.microsoft.com/office/drawing/2014/main" id="{80618DD2-521E-40B5-A313-44BB085CA006}"/>
                </a:ext>
              </a:extLst>
            </p:cNvPr>
            <p:cNvPicPr>
              <a:picLocks noChangeAspect="1"/>
            </p:cNvPicPr>
            <p:nvPr/>
          </p:nvPicPr>
          <p:blipFill>
            <a:blip r:embed="rId3"/>
            <a:stretch>
              <a:fillRect/>
            </a:stretch>
          </p:blipFill>
          <p:spPr>
            <a:xfrm>
              <a:off x="1590080" y="1173479"/>
              <a:ext cx="2539238" cy="3795310"/>
            </a:xfrm>
            <a:prstGeom prst="rect">
              <a:avLst/>
            </a:prstGeom>
          </p:spPr>
        </p:pic>
        <p:pic>
          <p:nvPicPr>
            <p:cNvPr id="28" name="图片 27">
              <a:extLst>
                <a:ext uri="{FF2B5EF4-FFF2-40B4-BE49-F238E27FC236}">
                  <a16:creationId xmlns:a16="http://schemas.microsoft.com/office/drawing/2014/main" id="{7FF695AA-DA31-4B9B-9C3B-05ED8CD213C0}"/>
                </a:ext>
              </a:extLst>
            </p:cNvPr>
            <p:cNvPicPr>
              <a:picLocks noChangeAspect="1"/>
            </p:cNvPicPr>
            <p:nvPr/>
          </p:nvPicPr>
          <p:blipFill>
            <a:blip r:embed="rId4"/>
            <a:stretch>
              <a:fillRect/>
            </a:stretch>
          </p:blipFill>
          <p:spPr>
            <a:xfrm>
              <a:off x="4482020" y="1173479"/>
              <a:ext cx="2539238" cy="3795310"/>
            </a:xfrm>
            <a:prstGeom prst="rect">
              <a:avLst/>
            </a:prstGeom>
          </p:spPr>
        </p:pic>
      </p:grpSp>
      <p:pic>
        <p:nvPicPr>
          <p:cNvPr id="30" name="图片 29">
            <a:extLst>
              <a:ext uri="{FF2B5EF4-FFF2-40B4-BE49-F238E27FC236}">
                <a16:creationId xmlns:a16="http://schemas.microsoft.com/office/drawing/2014/main" id="{00876984-2554-4F2E-B977-2DB6D179F44A}"/>
              </a:ext>
            </a:extLst>
          </p:cNvPr>
          <p:cNvPicPr>
            <a:picLocks noChangeAspect="1"/>
          </p:cNvPicPr>
          <p:nvPr/>
        </p:nvPicPr>
        <p:blipFill>
          <a:blip r:embed="rId5"/>
          <a:stretch>
            <a:fillRect/>
          </a:stretch>
        </p:blipFill>
        <p:spPr>
          <a:xfrm>
            <a:off x="6818321" y="1454226"/>
            <a:ext cx="4339242" cy="2934109"/>
          </a:xfrm>
          <a:prstGeom prst="rect">
            <a:avLst/>
          </a:prstGeom>
        </p:spPr>
      </p:pic>
    </p:spTree>
    <p:extLst>
      <p:ext uri="{BB962C8B-B14F-4D97-AF65-F5344CB8AC3E}">
        <p14:creationId xmlns:p14="http://schemas.microsoft.com/office/powerpoint/2010/main" val="63213088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8818C03-86DD-42AD-A78A-9B3E1A7F94E1}"/>
              </a:ext>
            </a:extLst>
          </p:cNvPr>
          <p:cNvPicPr>
            <a:picLocks noChangeAspect="1"/>
          </p:cNvPicPr>
          <p:nvPr/>
        </p:nvPicPr>
        <p:blipFill>
          <a:blip r:embed="rId3"/>
          <a:stretch>
            <a:fillRect/>
          </a:stretch>
        </p:blipFill>
        <p:spPr>
          <a:xfrm>
            <a:off x="7598744" y="3091734"/>
            <a:ext cx="1781424" cy="666843"/>
          </a:xfrm>
          <a:prstGeom prst="rect">
            <a:avLst/>
          </a:prstGeom>
        </p:spPr>
      </p:pic>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函数型主成分分析</a:t>
            </a:r>
          </a:p>
        </p:txBody>
      </p:sp>
      <p:pic>
        <p:nvPicPr>
          <p:cNvPr id="5" name="图片 4">
            <a:extLst>
              <a:ext uri="{FF2B5EF4-FFF2-40B4-BE49-F238E27FC236}">
                <a16:creationId xmlns:a16="http://schemas.microsoft.com/office/drawing/2014/main" id="{B4953DDC-942B-49E8-8A2E-1460421CB0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7072" y="921037"/>
            <a:ext cx="3850265" cy="5775399"/>
          </a:xfrm>
          <a:prstGeom prst="rect">
            <a:avLst/>
          </a:prstGeom>
        </p:spPr>
      </p:pic>
      <p:sp>
        <p:nvSpPr>
          <p:cNvPr id="6" name="文本框 5">
            <a:extLst>
              <a:ext uri="{FF2B5EF4-FFF2-40B4-BE49-F238E27FC236}">
                <a16:creationId xmlns:a16="http://schemas.microsoft.com/office/drawing/2014/main" id="{33AF4281-648A-4809-AAAC-027A1BC25C02}"/>
              </a:ext>
            </a:extLst>
          </p:cNvPr>
          <p:cNvSpPr txBox="1"/>
          <p:nvPr/>
        </p:nvSpPr>
        <p:spPr>
          <a:xfrm>
            <a:off x="6920021" y="1510798"/>
            <a:ext cx="3910502" cy="830997"/>
          </a:xfrm>
          <a:prstGeom prst="rect">
            <a:avLst/>
          </a:prstGeom>
          <a:noFill/>
        </p:spPr>
        <p:txBody>
          <a:bodyPr wrap="square" rtlCol="0">
            <a:spAutoFit/>
          </a:bodyPr>
          <a:lstStyle/>
          <a:p>
            <a:r>
              <a:rPr lang="en-US" altLang="zh-CN" sz="2400" b="1" dirty="0">
                <a:latin typeface="+mn-lt"/>
              </a:rPr>
              <a:t>Berkey and Kent(1983): 	</a:t>
            </a:r>
            <a:r>
              <a:rPr lang="en-US" altLang="zh-CN" sz="2400" b="1" dirty="0" err="1">
                <a:latin typeface="+mn-lt"/>
              </a:rPr>
              <a:t>Karhumen-Loeve</a:t>
            </a:r>
            <a:r>
              <a:rPr lang="zh-CN" altLang="en-US" sz="2400" b="1" dirty="0">
                <a:latin typeface="+mn-lt"/>
              </a:rPr>
              <a:t>展开</a:t>
            </a:r>
          </a:p>
        </p:txBody>
      </p:sp>
      <p:cxnSp>
        <p:nvCxnSpPr>
          <p:cNvPr id="13" name="直接箭头连接符 12">
            <a:extLst>
              <a:ext uri="{FF2B5EF4-FFF2-40B4-BE49-F238E27FC236}">
                <a16:creationId xmlns:a16="http://schemas.microsoft.com/office/drawing/2014/main" id="{ABAB4303-F812-4B76-966C-11D546FC7605}"/>
              </a:ext>
            </a:extLst>
          </p:cNvPr>
          <p:cNvCxnSpPr>
            <a:cxnSpLocks/>
          </p:cNvCxnSpPr>
          <p:nvPr/>
        </p:nvCxnSpPr>
        <p:spPr>
          <a:xfrm>
            <a:off x="9062682" y="3555950"/>
            <a:ext cx="0" cy="6427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93A926CB-3003-43ED-AB6B-98E7FC9C1BE3}"/>
              </a:ext>
            </a:extLst>
          </p:cNvPr>
          <p:cNvSpPr txBox="1"/>
          <p:nvPr/>
        </p:nvSpPr>
        <p:spPr>
          <a:xfrm>
            <a:off x="7811330" y="4198724"/>
            <a:ext cx="2651885" cy="400110"/>
          </a:xfrm>
          <a:prstGeom prst="rect">
            <a:avLst/>
          </a:prstGeom>
          <a:noFill/>
        </p:spPr>
        <p:txBody>
          <a:bodyPr wrap="square" rtlCol="0">
            <a:spAutoFit/>
          </a:bodyPr>
          <a:lstStyle/>
          <a:p>
            <a:r>
              <a:rPr lang="zh-CN" altLang="en-US" sz="2000" i="1" dirty="0">
                <a:latin typeface="+mn-lt"/>
              </a:rPr>
              <a:t>特征函数</a:t>
            </a:r>
            <a:r>
              <a:rPr lang="zh-CN" altLang="en-US" sz="2000" dirty="0">
                <a:latin typeface="+mn-lt"/>
              </a:rPr>
              <a:t>：正交条件</a:t>
            </a:r>
          </a:p>
        </p:txBody>
      </p:sp>
      <p:pic>
        <p:nvPicPr>
          <p:cNvPr id="19" name="图片 18">
            <a:extLst>
              <a:ext uri="{FF2B5EF4-FFF2-40B4-BE49-F238E27FC236}">
                <a16:creationId xmlns:a16="http://schemas.microsoft.com/office/drawing/2014/main" id="{005D46A9-01FF-44EE-A872-4CF8CA8AC285}"/>
              </a:ext>
            </a:extLst>
          </p:cNvPr>
          <p:cNvPicPr>
            <a:picLocks noChangeAspect="1"/>
          </p:cNvPicPr>
          <p:nvPr/>
        </p:nvPicPr>
        <p:blipFill>
          <a:blip r:embed="rId5"/>
          <a:stretch>
            <a:fillRect/>
          </a:stretch>
        </p:blipFill>
        <p:spPr>
          <a:xfrm>
            <a:off x="6884295" y="4676130"/>
            <a:ext cx="4505954" cy="562053"/>
          </a:xfrm>
          <a:prstGeom prst="rect">
            <a:avLst/>
          </a:prstGeom>
        </p:spPr>
      </p:pic>
      <p:cxnSp>
        <p:nvCxnSpPr>
          <p:cNvPr id="20" name="直接箭头连接符 19">
            <a:extLst>
              <a:ext uri="{FF2B5EF4-FFF2-40B4-BE49-F238E27FC236}">
                <a16:creationId xmlns:a16="http://schemas.microsoft.com/office/drawing/2014/main" id="{4EF0DBD3-BA28-4E66-A4E1-503FBA85D2E9}"/>
              </a:ext>
            </a:extLst>
          </p:cNvPr>
          <p:cNvCxnSpPr>
            <a:cxnSpLocks/>
          </p:cNvCxnSpPr>
          <p:nvPr/>
        </p:nvCxnSpPr>
        <p:spPr>
          <a:xfrm flipV="1">
            <a:off x="8771735" y="2835564"/>
            <a:ext cx="0" cy="415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CEB4556D-7610-46AF-9FB6-44C240FACD98}"/>
              </a:ext>
            </a:extLst>
          </p:cNvPr>
          <p:cNvSpPr txBox="1"/>
          <p:nvPr/>
        </p:nvSpPr>
        <p:spPr>
          <a:xfrm>
            <a:off x="8370376" y="2332849"/>
            <a:ext cx="1009792" cy="400110"/>
          </a:xfrm>
          <a:prstGeom prst="rect">
            <a:avLst/>
          </a:prstGeom>
          <a:noFill/>
        </p:spPr>
        <p:txBody>
          <a:bodyPr wrap="square" rtlCol="0">
            <a:spAutoFit/>
          </a:bodyPr>
          <a:lstStyle/>
          <a:p>
            <a:r>
              <a:rPr lang="zh-CN" altLang="en-US" sz="2000" i="1" dirty="0">
                <a:latin typeface="+mn-lt"/>
              </a:rPr>
              <a:t>载荷：</a:t>
            </a:r>
            <a:endParaRPr lang="zh-CN" altLang="en-US" sz="2000" dirty="0">
              <a:latin typeface="+mn-lt"/>
            </a:endParaRPr>
          </a:p>
        </p:txBody>
      </p:sp>
      <p:pic>
        <p:nvPicPr>
          <p:cNvPr id="29" name="图片 28">
            <a:extLst>
              <a:ext uri="{FF2B5EF4-FFF2-40B4-BE49-F238E27FC236}">
                <a16:creationId xmlns:a16="http://schemas.microsoft.com/office/drawing/2014/main" id="{205437C4-E853-4B5A-908A-B8429F8A73F9}"/>
              </a:ext>
            </a:extLst>
          </p:cNvPr>
          <p:cNvPicPr>
            <a:picLocks noChangeAspect="1"/>
          </p:cNvPicPr>
          <p:nvPr/>
        </p:nvPicPr>
        <p:blipFill rotWithShape="1">
          <a:blip r:embed="rId6"/>
          <a:srcRect t="21663"/>
          <a:stretch/>
        </p:blipFill>
        <p:spPr>
          <a:xfrm>
            <a:off x="9178865" y="2253062"/>
            <a:ext cx="1852961" cy="526472"/>
          </a:xfrm>
          <a:prstGeom prst="rect">
            <a:avLst/>
          </a:prstGeom>
        </p:spPr>
      </p:pic>
      <p:pic>
        <p:nvPicPr>
          <p:cNvPr id="31" name="图片 30">
            <a:extLst>
              <a:ext uri="{FF2B5EF4-FFF2-40B4-BE49-F238E27FC236}">
                <a16:creationId xmlns:a16="http://schemas.microsoft.com/office/drawing/2014/main" id="{56351FC3-63BD-4871-8D34-DBABA5CBE7EE}"/>
              </a:ext>
            </a:extLst>
          </p:cNvPr>
          <p:cNvPicPr>
            <a:picLocks noChangeAspect="1"/>
          </p:cNvPicPr>
          <p:nvPr/>
        </p:nvPicPr>
        <p:blipFill rotWithShape="1">
          <a:blip r:embed="rId7"/>
          <a:srcRect b="1668"/>
          <a:stretch/>
        </p:blipFill>
        <p:spPr>
          <a:xfrm>
            <a:off x="5367337" y="3758577"/>
            <a:ext cx="2343477" cy="562053"/>
          </a:xfrm>
          <a:prstGeom prst="rect">
            <a:avLst/>
          </a:prstGeom>
        </p:spPr>
      </p:pic>
      <p:cxnSp>
        <p:nvCxnSpPr>
          <p:cNvPr id="35" name="直接连接符 34">
            <a:extLst>
              <a:ext uri="{FF2B5EF4-FFF2-40B4-BE49-F238E27FC236}">
                <a16:creationId xmlns:a16="http://schemas.microsoft.com/office/drawing/2014/main" id="{CDFFCCDB-BD59-4F6A-97E1-28D820FB1E06}"/>
              </a:ext>
            </a:extLst>
          </p:cNvPr>
          <p:cNvCxnSpPr>
            <a:cxnSpLocks/>
          </p:cNvCxnSpPr>
          <p:nvPr/>
        </p:nvCxnSpPr>
        <p:spPr>
          <a:xfrm>
            <a:off x="8046932" y="3621417"/>
            <a:ext cx="0" cy="628028"/>
          </a:xfrm>
          <a:prstGeom prst="line">
            <a:avLst/>
          </a:prstGeom>
          <a:ln w="19050">
            <a:solidFill>
              <a:srgbClr val="044875"/>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02403DE-3E2C-4A2E-9885-EF5B8BD7E0DE}"/>
              </a:ext>
            </a:extLst>
          </p:cNvPr>
          <p:cNvCxnSpPr>
            <a:cxnSpLocks/>
          </p:cNvCxnSpPr>
          <p:nvPr/>
        </p:nvCxnSpPr>
        <p:spPr>
          <a:xfrm flipH="1" flipV="1">
            <a:off x="7738254" y="4014747"/>
            <a:ext cx="30867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FAC4772E-F41D-49FF-BD0A-2623A49E6089}"/>
              </a:ext>
            </a:extLst>
          </p:cNvPr>
          <p:cNvSpPr txBox="1"/>
          <p:nvPr/>
        </p:nvSpPr>
        <p:spPr>
          <a:xfrm>
            <a:off x="7972148" y="3824706"/>
            <a:ext cx="1206717" cy="307777"/>
          </a:xfrm>
          <a:prstGeom prst="rect">
            <a:avLst/>
          </a:prstGeom>
          <a:noFill/>
        </p:spPr>
        <p:txBody>
          <a:bodyPr wrap="square">
            <a:spAutoFit/>
          </a:bodyPr>
          <a:lstStyle/>
          <a:p>
            <a:pPr algn="ctr"/>
            <a:r>
              <a:rPr lang="zh-CN" altLang="en-US" sz="1400" dirty="0">
                <a:latin typeface="+mn-lt"/>
              </a:rPr>
              <a:t>协方差函数</a:t>
            </a:r>
            <a:endParaRPr lang="zh-CN" altLang="en-US" sz="1400" dirty="0"/>
          </a:p>
        </p:txBody>
      </p:sp>
      <p:cxnSp>
        <p:nvCxnSpPr>
          <p:cNvPr id="44" name="直接箭头连接符 43">
            <a:extLst>
              <a:ext uri="{FF2B5EF4-FFF2-40B4-BE49-F238E27FC236}">
                <a16:creationId xmlns:a16="http://schemas.microsoft.com/office/drawing/2014/main" id="{607A48A8-85F9-4266-ADFE-393BD884A010}"/>
              </a:ext>
            </a:extLst>
          </p:cNvPr>
          <p:cNvCxnSpPr>
            <a:cxnSpLocks/>
          </p:cNvCxnSpPr>
          <p:nvPr/>
        </p:nvCxnSpPr>
        <p:spPr>
          <a:xfrm>
            <a:off x="5827448" y="4249445"/>
            <a:ext cx="0" cy="1219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7" name="图片 46">
            <a:extLst>
              <a:ext uri="{FF2B5EF4-FFF2-40B4-BE49-F238E27FC236}">
                <a16:creationId xmlns:a16="http://schemas.microsoft.com/office/drawing/2014/main" id="{82B373F7-2A28-4F5A-95F7-2D4AB49D187E}"/>
              </a:ext>
            </a:extLst>
          </p:cNvPr>
          <p:cNvPicPr>
            <a:picLocks noChangeAspect="1"/>
          </p:cNvPicPr>
          <p:nvPr/>
        </p:nvPicPr>
        <p:blipFill>
          <a:blip r:embed="rId8"/>
          <a:stretch>
            <a:fillRect/>
          </a:stretch>
        </p:blipFill>
        <p:spPr>
          <a:xfrm>
            <a:off x="5367337" y="5525553"/>
            <a:ext cx="2286319" cy="724001"/>
          </a:xfrm>
          <a:prstGeom prst="rect">
            <a:avLst/>
          </a:prstGeom>
        </p:spPr>
      </p:pic>
      <p:sp>
        <p:nvSpPr>
          <p:cNvPr id="49" name="文本框 48">
            <a:extLst>
              <a:ext uri="{FF2B5EF4-FFF2-40B4-BE49-F238E27FC236}">
                <a16:creationId xmlns:a16="http://schemas.microsoft.com/office/drawing/2014/main" id="{BBF080EB-10AB-455E-B703-CB77906233D2}"/>
              </a:ext>
            </a:extLst>
          </p:cNvPr>
          <p:cNvSpPr txBox="1"/>
          <p:nvPr/>
        </p:nvSpPr>
        <p:spPr>
          <a:xfrm>
            <a:off x="5584918" y="6283355"/>
            <a:ext cx="2508069" cy="369332"/>
          </a:xfrm>
          <a:prstGeom prst="rect">
            <a:avLst/>
          </a:prstGeom>
          <a:noFill/>
        </p:spPr>
        <p:txBody>
          <a:bodyPr wrap="square">
            <a:spAutoFit/>
          </a:bodyPr>
          <a:lstStyle/>
          <a:p>
            <a:r>
              <a:rPr lang="zh-CN" altLang="en-US" sz="1800" dirty="0">
                <a:latin typeface="+mn-lt"/>
              </a:rPr>
              <a:t>样本协方差估计</a:t>
            </a:r>
            <a:endParaRPr lang="zh-CN" altLang="en-US" dirty="0"/>
          </a:p>
        </p:txBody>
      </p:sp>
      <p:cxnSp>
        <p:nvCxnSpPr>
          <p:cNvPr id="50" name="直接箭头连接符 49">
            <a:extLst>
              <a:ext uri="{FF2B5EF4-FFF2-40B4-BE49-F238E27FC236}">
                <a16:creationId xmlns:a16="http://schemas.microsoft.com/office/drawing/2014/main" id="{817D8A2B-C2CD-4BAE-AB45-93535ED51A6D}"/>
              </a:ext>
            </a:extLst>
          </p:cNvPr>
          <p:cNvCxnSpPr>
            <a:cxnSpLocks/>
          </p:cNvCxnSpPr>
          <p:nvPr/>
        </p:nvCxnSpPr>
        <p:spPr>
          <a:xfrm flipV="1">
            <a:off x="7121461" y="3461588"/>
            <a:ext cx="0" cy="415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A0D58F70-5DCC-489A-B591-9B4E29AAF46F}"/>
              </a:ext>
            </a:extLst>
          </p:cNvPr>
          <p:cNvSpPr txBox="1"/>
          <p:nvPr/>
        </p:nvSpPr>
        <p:spPr>
          <a:xfrm>
            <a:off x="6598262" y="3064868"/>
            <a:ext cx="1139992" cy="377083"/>
          </a:xfrm>
          <a:prstGeom prst="rect">
            <a:avLst/>
          </a:prstGeom>
          <a:noFill/>
        </p:spPr>
        <p:txBody>
          <a:bodyPr wrap="square">
            <a:spAutoFit/>
          </a:bodyPr>
          <a:lstStyle/>
          <a:p>
            <a:r>
              <a:rPr lang="zh-CN" altLang="en-US" sz="1800" i="1" dirty="0">
                <a:latin typeface="+mn-lt"/>
              </a:rPr>
              <a:t>特征值</a:t>
            </a:r>
            <a:endParaRPr lang="zh-CN" altLang="en-US" dirty="0"/>
          </a:p>
        </p:txBody>
      </p:sp>
      <p:pic>
        <p:nvPicPr>
          <p:cNvPr id="54" name="图片 53">
            <a:extLst>
              <a:ext uri="{FF2B5EF4-FFF2-40B4-BE49-F238E27FC236}">
                <a16:creationId xmlns:a16="http://schemas.microsoft.com/office/drawing/2014/main" id="{62790DC4-6F5E-4919-A4FB-303B40EBF344}"/>
              </a:ext>
            </a:extLst>
          </p:cNvPr>
          <p:cNvPicPr>
            <a:picLocks noChangeAspect="1"/>
          </p:cNvPicPr>
          <p:nvPr/>
        </p:nvPicPr>
        <p:blipFill>
          <a:blip r:embed="rId9"/>
          <a:stretch>
            <a:fillRect/>
          </a:stretch>
        </p:blipFill>
        <p:spPr>
          <a:xfrm>
            <a:off x="5994506" y="2350687"/>
            <a:ext cx="1581371" cy="685896"/>
          </a:xfrm>
          <a:prstGeom prst="rect">
            <a:avLst/>
          </a:prstGeom>
        </p:spPr>
      </p:pic>
      <p:cxnSp>
        <p:nvCxnSpPr>
          <p:cNvPr id="55" name="直接箭头连接符 54">
            <a:extLst>
              <a:ext uri="{FF2B5EF4-FFF2-40B4-BE49-F238E27FC236}">
                <a16:creationId xmlns:a16="http://schemas.microsoft.com/office/drawing/2014/main" id="{311760DB-7C2D-4B13-B3AC-F5B6E34DEB2D}"/>
              </a:ext>
            </a:extLst>
          </p:cNvPr>
          <p:cNvCxnSpPr>
            <a:cxnSpLocks/>
          </p:cNvCxnSpPr>
          <p:nvPr/>
        </p:nvCxnSpPr>
        <p:spPr>
          <a:xfrm>
            <a:off x="7769396" y="5961968"/>
            <a:ext cx="7200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19A57B8B-6177-4044-B3C0-73FDD7F5E6A9}"/>
              </a:ext>
            </a:extLst>
          </p:cNvPr>
          <p:cNvSpPr txBox="1"/>
          <p:nvPr/>
        </p:nvSpPr>
        <p:spPr>
          <a:xfrm>
            <a:off x="8666040" y="5786404"/>
            <a:ext cx="1423358" cy="369332"/>
          </a:xfrm>
          <a:prstGeom prst="rect">
            <a:avLst/>
          </a:prstGeom>
          <a:noFill/>
        </p:spPr>
        <p:txBody>
          <a:bodyPr wrap="square">
            <a:spAutoFit/>
          </a:bodyPr>
          <a:lstStyle/>
          <a:p>
            <a:r>
              <a:rPr lang="zh-CN" altLang="en-US" sz="1800" dirty="0">
                <a:latin typeface="+mn-lt"/>
              </a:rPr>
              <a:t>特征函数值</a:t>
            </a:r>
            <a:endParaRPr lang="zh-CN" altLang="en-US" dirty="0"/>
          </a:p>
        </p:txBody>
      </p:sp>
    </p:spTree>
    <p:extLst>
      <p:ext uri="{BB962C8B-B14F-4D97-AF65-F5344CB8AC3E}">
        <p14:creationId xmlns:p14="http://schemas.microsoft.com/office/powerpoint/2010/main" val="90517171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988685D7-154D-4BD1-84CC-44AC744209B8}"/>
              </a:ext>
            </a:extLst>
          </p:cNvPr>
          <p:cNvPicPr>
            <a:picLocks noChangeAspect="1"/>
          </p:cNvPicPr>
          <p:nvPr/>
        </p:nvPicPr>
        <p:blipFill rotWithShape="1">
          <a:blip r:embed="rId3"/>
          <a:srcRect b="6723"/>
          <a:stretch/>
        </p:blipFill>
        <p:spPr>
          <a:xfrm>
            <a:off x="9595323" y="6218219"/>
            <a:ext cx="1619476" cy="639781"/>
          </a:xfrm>
          <a:prstGeom prst="rect">
            <a:avLst/>
          </a:prstGeom>
        </p:spPr>
      </p:pic>
      <p:pic>
        <p:nvPicPr>
          <p:cNvPr id="56" name="图片 55">
            <a:extLst>
              <a:ext uri="{FF2B5EF4-FFF2-40B4-BE49-F238E27FC236}">
                <a16:creationId xmlns:a16="http://schemas.microsoft.com/office/drawing/2014/main" id="{2F26FB21-4540-4250-85F6-D1362432EFA9}"/>
              </a:ext>
            </a:extLst>
          </p:cNvPr>
          <p:cNvPicPr>
            <a:picLocks noChangeAspect="1"/>
          </p:cNvPicPr>
          <p:nvPr/>
        </p:nvPicPr>
        <p:blipFill>
          <a:blip r:embed="rId4"/>
          <a:stretch>
            <a:fillRect/>
          </a:stretch>
        </p:blipFill>
        <p:spPr>
          <a:xfrm>
            <a:off x="7800362" y="5571500"/>
            <a:ext cx="4391638" cy="685896"/>
          </a:xfrm>
          <a:prstGeom prst="rect">
            <a:avLst/>
          </a:prstGeom>
        </p:spPr>
      </p:pic>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模型建立</a:t>
            </a:r>
          </a:p>
        </p:txBody>
      </p:sp>
      <p:grpSp>
        <p:nvGrpSpPr>
          <p:cNvPr id="7" name="组合 6">
            <a:extLst>
              <a:ext uri="{FF2B5EF4-FFF2-40B4-BE49-F238E27FC236}">
                <a16:creationId xmlns:a16="http://schemas.microsoft.com/office/drawing/2014/main" id="{416C2F6F-FC74-4B51-8C25-B4E250BC83F8}"/>
              </a:ext>
            </a:extLst>
          </p:cNvPr>
          <p:cNvGrpSpPr/>
          <p:nvPr/>
        </p:nvGrpSpPr>
        <p:grpSpPr>
          <a:xfrm>
            <a:off x="3481022" y="2120844"/>
            <a:ext cx="5229955" cy="864430"/>
            <a:chOff x="1037771" y="5649856"/>
            <a:chExt cx="5229955" cy="864430"/>
          </a:xfrm>
        </p:grpSpPr>
        <p:pic>
          <p:nvPicPr>
            <p:cNvPr id="4" name="图片 3">
              <a:extLst>
                <a:ext uri="{FF2B5EF4-FFF2-40B4-BE49-F238E27FC236}">
                  <a16:creationId xmlns:a16="http://schemas.microsoft.com/office/drawing/2014/main" id="{A029724F-E264-4A18-BEFF-7B82B8CE6004}"/>
                </a:ext>
              </a:extLst>
            </p:cNvPr>
            <p:cNvPicPr>
              <a:picLocks noChangeAspect="1"/>
            </p:cNvPicPr>
            <p:nvPr/>
          </p:nvPicPr>
          <p:blipFill>
            <a:blip r:embed="rId5"/>
            <a:stretch>
              <a:fillRect/>
            </a:stretch>
          </p:blipFill>
          <p:spPr>
            <a:xfrm>
              <a:off x="1037771" y="5649856"/>
              <a:ext cx="5229955" cy="819264"/>
            </a:xfrm>
            <a:prstGeom prst="rect">
              <a:avLst/>
            </a:prstGeom>
          </p:spPr>
        </p:pic>
        <p:sp>
          <p:nvSpPr>
            <p:cNvPr id="5" name="矩形 4">
              <a:extLst>
                <a:ext uri="{FF2B5EF4-FFF2-40B4-BE49-F238E27FC236}">
                  <a16:creationId xmlns:a16="http://schemas.microsoft.com/office/drawing/2014/main" id="{87174508-1E5E-477F-9009-F7CFB6E14BF6}"/>
                </a:ext>
              </a:extLst>
            </p:cNvPr>
            <p:cNvSpPr/>
            <p:nvPr/>
          </p:nvSpPr>
          <p:spPr>
            <a:xfrm>
              <a:off x="1704386" y="5649856"/>
              <a:ext cx="1385888" cy="8644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004D6D2-D547-4493-8DCD-3FDE47F37DB9}"/>
                </a:ext>
              </a:extLst>
            </p:cNvPr>
            <p:cNvSpPr/>
            <p:nvPr/>
          </p:nvSpPr>
          <p:spPr>
            <a:xfrm>
              <a:off x="3355052" y="5649856"/>
              <a:ext cx="2912673" cy="86443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箭头连接符 10">
            <a:extLst>
              <a:ext uri="{FF2B5EF4-FFF2-40B4-BE49-F238E27FC236}">
                <a16:creationId xmlns:a16="http://schemas.microsoft.com/office/drawing/2014/main" id="{4E6BAD83-68F3-48F1-8B11-17ED9AA733B7}"/>
              </a:ext>
            </a:extLst>
          </p:cNvPr>
          <p:cNvCxnSpPr>
            <a:cxnSpLocks/>
            <a:stCxn id="4" idx="1"/>
          </p:cNvCxnSpPr>
          <p:nvPr/>
        </p:nvCxnSpPr>
        <p:spPr>
          <a:xfrm flipH="1">
            <a:off x="2937013" y="2530476"/>
            <a:ext cx="5440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635A4BD1-1221-41C4-9585-36323E028B74}"/>
              </a:ext>
            </a:extLst>
          </p:cNvPr>
          <p:cNvSpPr txBox="1"/>
          <p:nvPr/>
        </p:nvSpPr>
        <p:spPr>
          <a:xfrm>
            <a:off x="1197665" y="2340665"/>
            <a:ext cx="1545535" cy="369332"/>
          </a:xfrm>
          <a:prstGeom prst="rect">
            <a:avLst/>
          </a:prstGeom>
          <a:noFill/>
        </p:spPr>
        <p:txBody>
          <a:bodyPr wrap="square" rtlCol="0">
            <a:spAutoFit/>
          </a:bodyPr>
          <a:lstStyle/>
          <a:p>
            <a:r>
              <a:rPr lang="zh-CN" altLang="en-US" b="1" dirty="0"/>
              <a:t>第</a:t>
            </a:r>
            <a:r>
              <a:rPr lang="en-US" altLang="zh-CN" b="1" dirty="0" err="1"/>
              <a:t>i</a:t>
            </a:r>
            <a:r>
              <a:rPr lang="zh-CN" altLang="en-US" b="1" dirty="0"/>
              <a:t>天开盘价</a:t>
            </a:r>
          </a:p>
        </p:txBody>
      </p:sp>
      <p:cxnSp>
        <p:nvCxnSpPr>
          <p:cNvPr id="15" name="直接箭头连接符 14">
            <a:extLst>
              <a:ext uri="{FF2B5EF4-FFF2-40B4-BE49-F238E27FC236}">
                <a16:creationId xmlns:a16="http://schemas.microsoft.com/office/drawing/2014/main" id="{5B850F22-9F88-4BFA-BAF7-80915891096B}"/>
              </a:ext>
            </a:extLst>
          </p:cNvPr>
          <p:cNvCxnSpPr/>
          <p:nvPr/>
        </p:nvCxnSpPr>
        <p:spPr>
          <a:xfrm>
            <a:off x="6589642" y="2807804"/>
            <a:ext cx="0" cy="621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A075A85B-1D04-47DF-9D72-BCBB8E7DB1CB}"/>
              </a:ext>
            </a:extLst>
          </p:cNvPr>
          <p:cNvSpPr txBox="1"/>
          <p:nvPr/>
        </p:nvSpPr>
        <p:spPr>
          <a:xfrm>
            <a:off x="5807349" y="3549561"/>
            <a:ext cx="1564585" cy="646331"/>
          </a:xfrm>
          <a:prstGeom prst="rect">
            <a:avLst/>
          </a:prstGeom>
          <a:noFill/>
        </p:spPr>
        <p:txBody>
          <a:bodyPr wrap="square" rtlCol="0">
            <a:spAutoFit/>
          </a:bodyPr>
          <a:lstStyle/>
          <a:p>
            <a:r>
              <a:rPr lang="zh-CN" altLang="en-US" b="1" dirty="0"/>
              <a:t>第</a:t>
            </a:r>
            <a:r>
              <a:rPr lang="en-US" altLang="zh-CN" b="1" dirty="0"/>
              <a:t>i-1</a:t>
            </a:r>
            <a:r>
              <a:rPr lang="zh-CN" altLang="en-US" b="1" dirty="0"/>
              <a:t>天内第</a:t>
            </a:r>
            <a:r>
              <a:rPr lang="en-US" altLang="zh-CN" b="1" dirty="0"/>
              <a:t>t</a:t>
            </a:r>
            <a:r>
              <a:rPr lang="zh-CN" altLang="en-US" b="1" dirty="0"/>
              <a:t>分钟交易价格</a:t>
            </a:r>
          </a:p>
        </p:txBody>
      </p:sp>
      <p:cxnSp>
        <p:nvCxnSpPr>
          <p:cNvPr id="17" name="直接箭头连接符 16">
            <a:extLst>
              <a:ext uri="{FF2B5EF4-FFF2-40B4-BE49-F238E27FC236}">
                <a16:creationId xmlns:a16="http://schemas.microsoft.com/office/drawing/2014/main" id="{E9E2B7FA-7B24-497C-BF99-3CF471C5403D}"/>
              </a:ext>
            </a:extLst>
          </p:cNvPr>
          <p:cNvCxnSpPr>
            <a:cxnSpLocks/>
          </p:cNvCxnSpPr>
          <p:nvPr/>
        </p:nvCxnSpPr>
        <p:spPr>
          <a:xfrm flipV="1">
            <a:off x="7457660" y="1721126"/>
            <a:ext cx="0" cy="619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6F00B784-A85C-4023-ADDA-73FB935CE808}"/>
              </a:ext>
            </a:extLst>
          </p:cNvPr>
          <p:cNvSpPr txBox="1"/>
          <p:nvPr/>
        </p:nvSpPr>
        <p:spPr>
          <a:xfrm>
            <a:off x="6756743" y="1014514"/>
            <a:ext cx="1401833" cy="646331"/>
          </a:xfrm>
          <a:prstGeom prst="rect">
            <a:avLst/>
          </a:prstGeom>
          <a:noFill/>
        </p:spPr>
        <p:txBody>
          <a:bodyPr wrap="square" rtlCol="0">
            <a:spAutoFit/>
          </a:bodyPr>
          <a:lstStyle/>
          <a:p>
            <a:r>
              <a:rPr lang="zh-CN" altLang="en-US" b="1" dirty="0"/>
              <a:t>第</a:t>
            </a:r>
            <a:r>
              <a:rPr lang="en-US" altLang="zh-CN" b="1" dirty="0"/>
              <a:t>i-1</a:t>
            </a:r>
            <a:r>
              <a:rPr lang="zh-CN" altLang="en-US" b="1" dirty="0"/>
              <a:t>天平均交易价格</a:t>
            </a:r>
          </a:p>
        </p:txBody>
      </p:sp>
      <p:cxnSp>
        <p:nvCxnSpPr>
          <p:cNvPr id="21" name="直接箭头连接符 20">
            <a:extLst>
              <a:ext uri="{FF2B5EF4-FFF2-40B4-BE49-F238E27FC236}">
                <a16:creationId xmlns:a16="http://schemas.microsoft.com/office/drawing/2014/main" id="{1DC3F401-FED3-4C1F-8780-5D330EFC1330}"/>
              </a:ext>
            </a:extLst>
          </p:cNvPr>
          <p:cNvCxnSpPr>
            <a:cxnSpLocks/>
          </p:cNvCxnSpPr>
          <p:nvPr/>
        </p:nvCxnSpPr>
        <p:spPr>
          <a:xfrm>
            <a:off x="8710976" y="2625256"/>
            <a:ext cx="428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A3511D6F-C16A-4BA4-8E17-F23AE68E7AB0}"/>
              </a:ext>
            </a:extLst>
          </p:cNvPr>
          <p:cNvSpPr txBox="1"/>
          <p:nvPr/>
        </p:nvSpPr>
        <p:spPr>
          <a:xfrm>
            <a:off x="9129125" y="2438472"/>
            <a:ext cx="1275937" cy="369332"/>
          </a:xfrm>
          <a:prstGeom prst="rect">
            <a:avLst/>
          </a:prstGeom>
          <a:noFill/>
        </p:spPr>
        <p:txBody>
          <a:bodyPr wrap="square" rtlCol="0">
            <a:spAutoFit/>
          </a:bodyPr>
          <a:lstStyle/>
          <a:p>
            <a:r>
              <a:rPr lang="zh-CN" altLang="en-US" b="1" dirty="0"/>
              <a:t>残差项</a:t>
            </a:r>
            <a:endParaRPr lang="en-US" altLang="zh-CN" b="1" dirty="0"/>
          </a:p>
        </p:txBody>
      </p:sp>
      <p:sp>
        <p:nvSpPr>
          <p:cNvPr id="27" name="等腰三角形 26">
            <a:extLst>
              <a:ext uri="{FF2B5EF4-FFF2-40B4-BE49-F238E27FC236}">
                <a16:creationId xmlns:a16="http://schemas.microsoft.com/office/drawing/2014/main" id="{7CC2115A-87BB-4B8C-B005-8B2055C5F9C9}"/>
              </a:ext>
            </a:extLst>
          </p:cNvPr>
          <p:cNvSpPr/>
          <p:nvPr/>
        </p:nvSpPr>
        <p:spPr>
          <a:xfrm>
            <a:off x="4214194" y="3045515"/>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7E95E00-B244-4522-9ABF-AC8B79542C05}"/>
              </a:ext>
            </a:extLst>
          </p:cNvPr>
          <p:cNvSpPr txBox="1"/>
          <p:nvPr/>
        </p:nvSpPr>
        <p:spPr>
          <a:xfrm>
            <a:off x="4138683" y="3339826"/>
            <a:ext cx="1107654" cy="369332"/>
          </a:xfrm>
          <a:prstGeom prst="rect">
            <a:avLst/>
          </a:prstGeom>
          <a:noFill/>
        </p:spPr>
        <p:txBody>
          <a:bodyPr wrap="square" rtlCol="0">
            <a:spAutoFit/>
          </a:bodyPr>
          <a:lstStyle/>
          <a:p>
            <a:r>
              <a:rPr lang="zh-CN" altLang="en-US" b="1" i="1" dirty="0"/>
              <a:t>待估系数</a:t>
            </a:r>
          </a:p>
        </p:txBody>
      </p:sp>
      <p:sp>
        <p:nvSpPr>
          <p:cNvPr id="29" name="等腰三角形 28">
            <a:extLst>
              <a:ext uri="{FF2B5EF4-FFF2-40B4-BE49-F238E27FC236}">
                <a16:creationId xmlns:a16="http://schemas.microsoft.com/office/drawing/2014/main" id="{8580B123-53D8-4D35-A7C4-E631B25ECC1F}"/>
              </a:ext>
            </a:extLst>
          </p:cNvPr>
          <p:cNvSpPr/>
          <p:nvPr/>
        </p:nvSpPr>
        <p:spPr>
          <a:xfrm>
            <a:off x="5005533" y="3045515"/>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90A9388C-E3A1-4A14-A044-77E9103DCCB7}"/>
              </a:ext>
            </a:extLst>
          </p:cNvPr>
          <p:cNvSpPr/>
          <p:nvPr/>
        </p:nvSpPr>
        <p:spPr>
          <a:xfrm>
            <a:off x="7801256" y="3089084"/>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B87D3ED-715C-4956-A8B3-A076EFD65DE3}"/>
              </a:ext>
            </a:extLst>
          </p:cNvPr>
          <p:cNvSpPr txBox="1"/>
          <p:nvPr/>
        </p:nvSpPr>
        <p:spPr>
          <a:xfrm>
            <a:off x="7346195" y="3339826"/>
            <a:ext cx="1564584" cy="369332"/>
          </a:xfrm>
          <a:prstGeom prst="rect">
            <a:avLst/>
          </a:prstGeom>
          <a:noFill/>
        </p:spPr>
        <p:txBody>
          <a:bodyPr wrap="square" rtlCol="0">
            <a:spAutoFit/>
          </a:bodyPr>
          <a:lstStyle/>
          <a:p>
            <a:r>
              <a:rPr lang="zh-CN" altLang="en-US" b="1" i="1" dirty="0"/>
              <a:t>未知响应变量</a:t>
            </a:r>
          </a:p>
        </p:txBody>
      </p:sp>
      <p:pic>
        <p:nvPicPr>
          <p:cNvPr id="42" name="图片 41">
            <a:extLst>
              <a:ext uri="{FF2B5EF4-FFF2-40B4-BE49-F238E27FC236}">
                <a16:creationId xmlns:a16="http://schemas.microsoft.com/office/drawing/2014/main" id="{DF6A1DE9-B9B7-4568-9C71-2D39E241A10A}"/>
              </a:ext>
            </a:extLst>
          </p:cNvPr>
          <p:cNvPicPr>
            <a:picLocks noChangeAspect="1"/>
          </p:cNvPicPr>
          <p:nvPr/>
        </p:nvPicPr>
        <p:blipFill>
          <a:blip r:embed="rId6"/>
          <a:stretch>
            <a:fillRect/>
          </a:stretch>
        </p:blipFill>
        <p:spPr>
          <a:xfrm>
            <a:off x="3707349" y="4654311"/>
            <a:ext cx="5175136" cy="977525"/>
          </a:xfrm>
          <a:prstGeom prst="rect">
            <a:avLst/>
          </a:prstGeom>
        </p:spPr>
      </p:pic>
      <p:sp>
        <p:nvSpPr>
          <p:cNvPr id="43" name="文本框 42">
            <a:extLst>
              <a:ext uri="{FF2B5EF4-FFF2-40B4-BE49-F238E27FC236}">
                <a16:creationId xmlns:a16="http://schemas.microsoft.com/office/drawing/2014/main" id="{EF682FF0-CA62-4476-88AC-9D210B4B57B0}"/>
              </a:ext>
            </a:extLst>
          </p:cNvPr>
          <p:cNvSpPr txBox="1"/>
          <p:nvPr/>
        </p:nvSpPr>
        <p:spPr>
          <a:xfrm>
            <a:off x="5365512" y="6207657"/>
            <a:ext cx="2508628" cy="369332"/>
          </a:xfrm>
          <a:prstGeom prst="rect">
            <a:avLst/>
          </a:prstGeom>
          <a:noFill/>
        </p:spPr>
        <p:txBody>
          <a:bodyPr wrap="square" rtlCol="0">
            <a:spAutoFit/>
          </a:bodyPr>
          <a:lstStyle/>
          <a:p>
            <a:r>
              <a:rPr lang="zh-CN" altLang="en-US" b="1" dirty="0"/>
              <a:t>最小二乘法（</a:t>
            </a:r>
            <a:r>
              <a:rPr lang="en-US" altLang="zh-CN" b="1" dirty="0"/>
              <a:t>OLS</a:t>
            </a:r>
            <a:r>
              <a:rPr lang="zh-CN" altLang="en-US" b="1" dirty="0"/>
              <a:t>）</a:t>
            </a:r>
          </a:p>
        </p:txBody>
      </p:sp>
      <p:sp>
        <p:nvSpPr>
          <p:cNvPr id="44" name="等腰三角形 43">
            <a:extLst>
              <a:ext uri="{FF2B5EF4-FFF2-40B4-BE49-F238E27FC236}">
                <a16:creationId xmlns:a16="http://schemas.microsoft.com/office/drawing/2014/main" id="{BFB88F8C-2C83-44A1-BCD0-9F2073D18180}"/>
              </a:ext>
            </a:extLst>
          </p:cNvPr>
          <p:cNvSpPr/>
          <p:nvPr/>
        </p:nvSpPr>
        <p:spPr>
          <a:xfrm>
            <a:off x="4619625" y="5498614"/>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47FDC7E8-CC0D-4835-867B-20CBFAE98E19}"/>
              </a:ext>
            </a:extLst>
          </p:cNvPr>
          <p:cNvSpPr/>
          <p:nvPr/>
        </p:nvSpPr>
        <p:spPr>
          <a:xfrm>
            <a:off x="5734464" y="5485310"/>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A1412D51-0EC7-46C5-8316-6434ED92C755}"/>
              </a:ext>
            </a:extLst>
          </p:cNvPr>
          <p:cNvSpPr/>
          <p:nvPr/>
        </p:nvSpPr>
        <p:spPr>
          <a:xfrm>
            <a:off x="8085691" y="5480677"/>
            <a:ext cx="145769" cy="1457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D8B3119C-95E9-4AB9-B7D8-0789E0E0BD58}"/>
              </a:ext>
            </a:extLst>
          </p:cNvPr>
          <p:cNvPicPr>
            <a:picLocks noChangeAspect="1"/>
          </p:cNvPicPr>
          <p:nvPr/>
        </p:nvPicPr>
        <p:blipFill>
          <a:blip r:embed="rId7"/>
          <a:stretch>
            <a:fillRect/>
          </a:stretch>
        </p:blipFill>
        <p:spPr>
          <a:xfrm>
            <a:off x="9561982" y="3835401"/>
            <a:ext cx="1686160" cy="362001"/>
          </a:xfrm>
          <a:prstGeom prst="rect">
            <a:avLst/>
          </a:prstGeom>
        </p:spPr>
      </p:pic>
      <p:pic>
        <p:nvPicPr>
          <p:cNvPr id="50" name="图片 49">
            <a:extLst>
              <a:ext uri="{FF2B5EF4-FFF2-40B4-BE49-F238E27FC236}">
                <a16:creationId xmlns:a16="http://schemas.microsoft.com/office/drawing/2014/main" id="{3AB699F6-E9CB-4AC6-8F65-DC0254C2DF09}"/>
              </a:ext>
            </a:extLst>
          </p:cNvPr>
          <p:cNvPicPr>
            <a:picLocks noChangeAspect="1"/>
          </p:cNvPicPr>
          <p:nvPr/>
        </p:nvPicPr>
        <p:blipFill>
          <a:blip r:embed="rId8"/>
          <a:stretch>
            <a:fillRect/>
          </a:stretch>
        </p:blipFill>
        <p:spPr>
          <a:xfrm>
            <a:off x="9542929" y="4202910"/>
            <a:ext cx="1705213" cy="666843"/>
          </a:xfrm>
          <a:prstGeom prst="rect">
            <a:avLst/>
          </a:prstGeom>
        </p:spPr>
      </p:pic>
      <p:pic>
        <p:nvPicPr>
          <p:cNvPr id="52" name="图片 51">
            <a:extLst>
              <a:ext uri="{FF2B5EF4-FFF2-40B4-BE49-F238E27FC236}">
                <a16:creationId xmlns:a16="http://schemas.microsoft.com/office/drawing/2014/main" id="{994953CB-B798-46DD-8C1D-E9D7B9ED7E54}"/>
              </a:ext>
            </a:extLst>
          </p:cNvPr>
          <p:cNvPicPr>
            <a:picLocks noChangeAspect="1"/>
          </p:cNvPicPr>
          <p:nvPr/>
        </p:nvPicPr>
        <p:blipFill>
          <a:blip r:embed="rId9"/>
          <a:stretch>
            <a:fillRect/>
          </a:stretch>
        </p:blipFill>
        <p:spPr>
          <a:xfrm>
            <a:off x="9519113" y="3228471"/>
            <a:ext cx="1771897" cy="647790"/>
          </a:xfrm>
          <a:prstGeom prst="rect">
            <a:avLst/>
          </a:prstGeom>
        </p:spPr>
      </p:pic>
      <p:pic>
        <p:nvPicPr>
          <p:cNvPr id="54" name="图片 53">
            <a:extLst>
              <a:ext uri="{FF2B5EF4-FFF2-40B4-BE49-F238E27FC236}">
                <a16:creationId xmlns:a16="http://schemas.microsoft.com/office/drawing/2014/main" id="{7BA04D04-248C-406A-BEDA-9D70A2225EAD}"/>
              </a:ext>
            </a:extLst>
          </p:cNvPr>
          <p:cNvPicPr>
            <a:picLocks noChangeAspect="1"/>
          </p:cNvPicPr>
          <p:nvPr/>
        </p:nvPicPr>
        <p:blipFill>
          <a:blip r:embed="rId10"/>
          <a:stretch>
            <a:fillRect/>
          </a:stretch>
        </p:blipFill>
        <p:spPr>
          <a:xfrm>
            <a:off x="9542928" y="4869753"/>
            <a:ext cx="1705213" cy="714475"/>
          </a:xfrm>
          <a:prstGeom prst="rect">
            <a:avLst/>
          </a:prstGeom>
        </p:spPr>
      </p:pic>
    </p:spTree>
    <p:extLst>
      <p:ext uri="{BB962C8B-B14F-4D97-AF65-F5344CB8AC3E}">
        <p14:creationId xmlns:p14="http://schemas.microsoft.com/office/powerpoint/2010/main" val="204615404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预测方法</a:t>
            </a:r>
          </a:p>
        </p:txBody>
      </p:sp>
      <p:pic>
        <p:nvPicPr>
          <p:cNvPr id="5" name="图片 4">
            <a:extLst>
              <a:ext uri="{FF2B5EF4-FFF2-40B4-BE49-F238E27FC236}">
                <a16:creationId xmlns:a16="http://schemas.microsoft.com/office/drawing/2014/main" id="{BD4B57DB-63F6-45F2-970C-1E6B2D13C228}"/>
              </a:ext>
            </a:extLst>
          </p:cNvPr>
          <p:cNvPicPr>
            <a:picLocks noChangeAspect="1"/>
          </p:cNvPicPr>
          <p:nvPr/>
        </p:nvPicPr>
        <p:blipFill>
          <a:blip r:embed="rId3"/>
          <a:stretch>
            <a:fillRect/>
          </a:stretch>
        </p:blipFill>
        <p:spPr>
          <a:xfrm>
            <a:off x="3466884" y="5297525"/>
            <a:ext cx="2200582" cy="752580"/>
          </a:xfrm>
          <a:prstGeom prst="rect">
            <a:avLst/>
          </a:prstGeom>
        </p:spPr>
      </p:pic>
      <p:pic>
        <p:nvPicPr>
          <p:cNvPr id="7" name="图片 6">
            <a:extLst>
              <a:ext uri="{FF2B5EF4-FFF2-40B4-BE49-F238E27FC236}">
                <a16:creationId xmlns:a16="http://schemas.microsoft.com/office/drawing/2014/main" id="{BCC5DC34-657B-423C-934F-E2EB005501D3}"/>
              </a:ext>
            </a:extLst>
          </p:cNvPr>
          <p:cNvPicPr>
            <a:picLocks noChangeAspect="1"/>
          </p:cNvPicPr>
          <p:nvPr/>
        </p:nvPicPr>
        <p:blipFill>
          <a:blip r:embed="rId4"/>
          <a:stretch>
            <a:fillRect/>
          </a:stretch>
        </p:blipFill>
        <p:spPr>
          <a:xfrm>
            <a:off x="6076715" y="5364209"/>
            <a:ext cx="2467319" cy="685896"/>
          </a:xfrm>
          <a:prstGeom prst="rect">
            <a:avLst/>
          </a:prstGeom>
        </p:spPr>
      </p:pic>
      <p:sp>
        <p:nvSpPr>
          <p:cNvPr id="8" name="文本框 7">
            <a:extLst>
              <a:ext uri="{FF2B5EF4-FFF2-40B4-BE49-F238E27FC236}">
                <a16:creationId xmlns:a16="http://schemas.microsoft.com/office/drawing/2014/main" id="{EE2B4BAD-886B-4525-A731-C6CB5B9A4825}"/>
              </a:ext>
            </a:extLst>
          </p:cNvPr>
          <p:cNvSpPr txBox="1"/>
          <p:nvPr/>
        </p:nvSpPr>
        <p:spPr>
          <a:xfrm>
            <a:off x="4072621" y="6234771"/>
            <a:ext cx="1454171" cy="461665"/>
          </a:xfrm>
          <a:prstGeom prst="rect">
            <a:avLst/>
          </a:prstGeom>
          <a:noFill/>
        </p:spPr>
        <p:txBody>
          <a:bodyPr wrap="square" rtlCol="0">
            <a:spAutoFit/>
          </a:bodyPr>
          <a:lstStyle/>
          <a:p>
            <a:r>
              <a:rPr lang="zh-CN" altLang="en-US" sz="2400" b="1" dirty="0"/>
              <a:t>（一次）</a:t>
            </a:r>
          </a:p>
        </p:txBody>
      </p:sp>
      <p:sp>
        <p:nvSpPr>
          <p:cNvPr id="9" name="文本框 8">
            <a:extLst>
              <a:ext uri="{FF2B5EF4-FFF2-40B4-BE49-F238E27FC236}">
                <a16:creationId xmlns:a16="http://schemas.microsoft.com/office/drawing/2014/main" id="{66DA768D-28CA-49B1-9B5C-2C4B7F73AD7F}"/>
              </a:ext>
            </a:extLst>
          </p:cNvPr>
          <p:cNvSpPr txBox="1"/>
          <p:nvPr/>
        </p:nvSpPr>
        <p:spPr>
          <a:xfrm>
            <a:off x="6810684" y="6234771"/>
            <a:ext cx="1454170" cy="461665"/>
          </a:xfrm>
          <a:prstGeom prst="rect">
            <a:avLst/>
          </a:prstGeom>
          <a:noFill/>
        </p:spPr>
        <p:txBody>
          <a:bodyPr wrap="square" rtlCol="0">
            <a:spAutoFit/>
          </a:bodyPr>
          <a:lstStyle/>
          <a:p>
            <a:r>
              <a:rPr lang="zh-CN" altLang="en-US" sz="2400" b="1" dirty="0"/>
              <a:t>（二次）</a:t>
            </a:r>
          </a:p>
        </p:txBody>
      </p:sp>
      <p:pic>
        <p:nvPicPr>
          <p:cNvPr id="11" name="图片 10">
            <a:extLst>
              <a:ext uri="{FF2B5EF4-FFF2-40B4-BE49-F238E27FC236}">
                <a16:creationId xmlns:a16="http://schemas.microsoft.com/office/drawing/2014/main" id="{638D5C07-E83E-42F2-9479-4170E40B663B}"/>
              </a:ext>
            </a:extLst>
          </p:cNvPr>
          <p:cNvPicPr>
            <a:picLocks noChangeAspect="1"/>
          </p:cNvPicPr>
          <p:nvPr/>
        </p:nvPicPr>
        <p:blipFill rotWithShape="1">
          <a:blip r:embed="rId5">
            <a:extLst>
              <a:ext uri="{28A0092B-C50C-407E-A947-70E740481C1C}">
                <a14:useLocalDpi xmlns:a14="http://schemas.microsoft.com/office/drawing/2010/main" val="0"/>
              </a:ext>
            </a:extLst>
          </a:blip>
          <a:srcRect t="7524" r="5213" b="13209"/>
          <a:stretch/>
        </p:blipFill>
        <p:spPr>
          <a:xfrm>
            <a:off x="2409609" y="890323"/>
            <a:ext cx="7372782" cy="4222536"/>
          </a:xfrm>
          <a:prstGeom prst="rect">
            <a:avLst/>
          </a:prstGeom>
        </p:spPr>
      </p:pic>
    </p:spTree>
    <p:extLst>
      <p:ext uri="{BB962C8B-B14F-4D97-AF65-F5344CB8AC3E}">
        <p14:creationId xmlns:p14="http://schemas.microsoft.com/office/powerpoint/2010/main" val="272397502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4</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dirty="0">
                <a:solidFill>
                  <a:schemeClr val="bg1"/>
                </a:solidFill>
                <a:latin typeface="微软雅黑" pitchFamily="34" charset="-122"/>
                <a:ea typeface="微软雅黑" pitchFamily="34" charset="-122"/>
              </a:rPr>
              <a:t>结果展示</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数据来源与展示</a:t>
            </a:r>
          </a:p>
        </p:txBody>
      </p:sp>
      <p:pic>
        <p:nvPicPr>
          <p:cNvPr id="7" name="图片 6">
            <a:extLst>
              <a:ext uri="{FF2B5EF4-FFF2-40B4-BE49-F238E27FC236}">
                <a16:creationId xmlns:a16="http://schemas.microsoft.com/office/drawing/2014/main" id="{CC186DC8-9A60-45A2-96A4-D36B7F4B3489}"/>
              </a:ext>
            </a:extLst>
          </p:cNvPr>
          <p:cNvPicPr>
            <a:picLocks noChangeAspect="1"/>
          </p:cNvPicPr>
          <p:nvPr/>
        </p:nvPicPr>
        <p:blipFill>
          <a:blip r:embed="rId3"/>
          <a:stretch>
            <a:fillRect/>
          </a:stretch>
        </p:blipFill>
        <p:spPr>
          <a:xfrm>
            <a:off x="747509" y="1859559"/>
            <a:ext cx="4677428" cy="3829584"/>
          </a:xfrm>
          <a:prstGeom prst="rect">
            <a:avLst/>
          </a:prstGeom>
        </p:spPr>
      </p:pic>
      <p:sp>
        <p:nvSpPr>
          <p:cNvPr id="12" name="文本框 11">
            <a:extLst>
              <a:ext uri="{FF2B5EF4-FFF2-40B4-BE49-F238E27FC236}">
                <a16:creationId xmlns:a16="http://schemas.microsoft.com/office/drawing/2014/main" id="{37DCBB65-477E-4433-9B03-272878B6F8A6}"/>
              </a:ext>
            </a:extLst>
          </p:cNvPr>
          <p:cNvSpPr txBox="1"/>
          <p:nvPr/>
        </p:nvSpPr>
        <p:spPr>
          <a:xfrm>
            <a:off x="1590080" y="1199523"/>
            <a:ext cx="2952748" cy="461665"/>
          </a:xfrm>
          <a:prstGeom prst="rect">
            <a:avLst/>
          </a:prstGeom>
          <a:noFill/>
        </p:spPr>
        <p:txBody>
          <a:bodyPr wrap="square" rtlCol="0">
            <a:spAutoFit/>
          </a:bodyPr>
          <a:lstStyle/>
          <a:p>
            <a:r>
              <a:rPr lang="zh-CN" altLang="en-US" sz="2400" dirty="0"/>
              <a:t>低频</a:t>
            </a:r>
            <a:r>
              <a:rPr lang="en-US" altLang="zh-CN" sz="2400" dirty="0"/>
              <a:t>|</a:t>
            </a:r>
            <a:r>
              <a:rPr lang="zh-CN" altLang="en-US" sz="2400" dirty="0"/>
              <a:t>每日开盘价格</a:t>
            </a:r>
          </a:p>
        </p:txBody>
      </p:sp>
      <p:sp>
        <p:nvSpPr>
          <p:cNvPr id="14" name="文本框 13">
            <a:extLst>
              <a:ext uri="{FF2B5EF4-FFF2-40B4-BE49-F238E27FC236}">
                <a16:creationId xmlns:a16="http://schemas.microsoft.com/office/drawing/2014/main" id="{9542D39B-302C-49F3-904B-D764AB97D35E}"/>
              </a:ext>
            </a:extLst>
          </p:cNvPr>
          <p:cNvSpPr txBox="1"/>
          <p:nvPr/>
        </p:nvSpPr>
        <p:spPr>
          <a:xfrm>
            <a:off x="6096000" y="1199523"/>
            <a:ext cx="4505920" cy="461665"/>
          </a:xfrm>
          <a:prstGeom prst="rect">
            <a:avLst/>
          </a:prstGeom>
          <a:noFill/>
        </p:spPr>
        <p:txBody>
          <a:bodyPr wrap="square" rtlCol="0">
            <a:spAutoFit/>
          </a:bodyPr>
          <a:lstStyle/>
          <a:p>
            <a:r>
              <a:rPr lang="zh-CN" altLang="en-US" sz="2400" dirty="0"/>
              <a:t>高频</a:t>
            </a:r>
            <a:r>
              <a:rPr lang="en-US" altLang="zh-CN" sz="2400" dirty="0"/>
              <a:t>|</a:t>
            </a:r>
            <a:r>
              <a:rPr lang="zh-CN" altLang="en-US" sz="2400" dirty="0"/>
              <a:t>每日价格曲线（前</a:t>
            </a:r>
            <a:r>
              <a:rPr lang="en-US" altLang="zh-CN" sz="2400" dirty="0"/>
              <a:t>6</a:t>
            </a:r>
            <a:r>
              <a:rPr lang="zh-CN" altLang="en-US" sz="2400" dirty="0"/>
              <a:t>日）</a:t>
            </a:r>
          </a:p>
        </p:txBody>
      </p:sp>
      <p:pic>
        <p:nvPicPr>
          <p:cNvPr id="18" name="图片 17">
            <a:extLst>
              <a:ext uri="{FF2B5EF4-FFF2-40B4-BE49-F238E27FC236}">
                <a16:creationId xmlns:a16="http://schemas.microsoft.com/office/drawing/2014/main" id="{81B7F6AF-EA53-428A-8E10-1EDC530D8A0A}"/>
              </a:ext>
            </a:extLst>
          </p:cNvPr>
          <p:cNvPicPr>
            <a:picLocks noChangeAspect="1"/>
          </p:cNvPicPr>
          <p:nvPr/>
        </p:nvPicPr>
        <p:blipFill>
          <a:blip r:embed="rId4"/>
          <a:stretch>
            <a:fillRect/>
          </a:stretch>
        </p:blipFill>
        <p:spPr>
          <a:xfrm>
            <a:off x="5604334" y="1859560"/>
            <a:ext cx="5622292" cy="3829584"/>
          </a:xfrm>
          <a:prstGeom prst="rect">
            <a:avLst/>
          </a:prstGeom>
        </p:spPr>
      </p:pic>
      <p:sp>
        <p:nvSpPr>
          <p:cNvPr id="19" name="文本框 18">
            <a:extLst>
              <a:ext uri="{FF2B5EF4-FFF2-40B4-BE49-F238E27FC236}">
                <a16:creationId xmlns:a16="http://schemas.microsoft.com/office/drawing/2014/main" id="{8354A907-BEB0-4599-A370-8E30FD4A27FA}"/>
              </a:ext>
            </a:extLst>
          </p:cNvPr>
          <p:cNvSpPr txBox="1"/>
          <p:nvPr/>
        </p:nvSpPr>
        <p:spPr>
          <a:xfrm>
            <a:off x="1317461" y="5969663"/>
            <a:ext cx="9806457" cy="584775"/>
          </a:xfrm>
          <a:prstGeom prst="rect">
            <a:avLst/>
          </a:prstGeom>
          <a:noFill/>
        </p:spPr>
        <p:txBody>
          <a:bodyPr wrap="square" rtlCol="0">
            <a:spAutoFit/>
          </a:bodyPr>
          <a:lstStyle/>
          <a:p>
            <a:r>
              <a:rPr lang="en-US" altLang="zh-CN" sz="3200" b="1" dirty="0"/>
              <a:t>Wind</a:t>
            </a:r>
            <a:r>
              <a:rPr lang="zh-CN" altLang="en-US" sz="3200" b="1" dirty="0"/>
              <a:t>数据库：沪深</a:t>
            </a:r>
            <a:r>
              <a:rPr lang="en-US" altLang="zh-CN" sz="3200" b="1" dirty="0"/>
              <a:t>300</a:t>
            </a:r>
            <a:r>
              <a:rPr lang="zh-CN" altLang="en-US" sz="3200" b="1" dirty="0"/>
              <a:t>指数深市样本股</a:t>
            </a:r>
            <a:r>
              <a:rPr lang="zh-CN" altLang="en-US" sz="2400" b="1" dirty="0"/>
              <a:t>（</a:t>
            </a:r>
            <a:r>
              <a:rPr lang="en-US" altLang="zh-CN" sz="2400" dirty="0"/>
              <a:t>2023.1.3 -2025.1.8 )</a:t>
            </a:r>
            <a:endParaRPr lang="zh-CN" altLang="en-US" sz="3200" b="1" dirty="0"/>
          </a:p>
        </p:txBody>
      </p:sp>
    </p:spTree>
    <p:extLst>
      <p:ext uri="{BB962C8B-B14F-4D97-AF65-F5344CB8AC3E}">
        <p14:creationId xmlns:p14="http://schemas.microsoft.com/office/powerpoint/2010/main" val="185078082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数据展示</a:t>
            </a:r>
          </a:p>
        </p:txBody>
      </p:sp>
      <p:pic>
        <p:nvPicPr>
          <p:cNvPr id="5" name="图片 4">
            <a:extLst>
              <a:ext uri="{FF2B5EF4-FFF2-40B4-BE49-F238E27FC236}">
                <a16:creationId xmlns:a16="http://schemas.microsoft.com/office/drawing/2014/main" id="{4BCC1DF8-10DE-49D3-8FF6-FC1E650DAEBA}"/>
              </a:ext>
            </a:extLst>
          </p:cNvPr>
          <p:cNvPicPr>
            <a:picLocks noChangeAspect="1"/>
          </p:cNvPicPr>
          <p:nvPr/>
        </p:nvPicPr>
        <p:blipFill>
          <a:blip r:embed="rId3"/>
          <a:stretch>
            <a:fillRect/>
          </a:stretch>
        </p:blipFill>
        <p:spPr>
          <a:xfrm>
            <a:off x="1590080" y="1037459"/>
            <a:ext cx="6697010" cy="3067478"/>
          </a:xfrm>
          <a:prstGeom prst="rect">
            <a:avLst/>
          </a:prstGeom>
        </p:spPr>
      </p:pic>
      <p:pic>
        <p:nvPicPr>
          <p:cNvPr id="7" name="图片 6">
            <a:extLst>
              <a:ext uri="{FF2B5EF4-FFF2-40B4-BE49-F238E27FC236}">
                <a16:creationId xmlns:a16="http://schemas.microsoft.com/office/drawing/2014/main" id="{5DC78253-C27D-41AD-B80A-3CD9EF526935}"/>
              </a:ext>
            </a:extLst>
          </p:cNvPr>
          <p:cNvPicPr>
            <a:picLocks noChangeAspect="1"/>
          </p:cNvPicPr>
          <p:nvPr/>
        </p:nvPicPr>
        <p:blipFill>
          <a:blip r:embed="rId4"/>
          <a:stretch>
            <a:fillRect/>
          </a:stretch>
        </p:blipFill>
        <p:spPr>
          <a:xfrm>
            <a:off x="4341615" y="4233529"/>
            <a:ext cx="6582694" cy="2219635"/>
          </a:xfrm>
          <a:prstGeom prst="rect">
            <a:avLst/>
          </a:prstGeom>
        </p:spPr>
      </p:pic>
      <p:sp>
        <p:nvSpPr>
          <p:cNvPr id="8" name="文本框 7">
            <a:extLst>
              <a:ext uri="{FF2B5EF4-FFF2-40B4-BE49-F238E27FC236}">
                <a16:creationId xmlns:a16="http://schemas.microsoft.com/office/drawing/2014/main" id="{A72B2399-328C-4436-896F-9B9F47D26CDF}"/>
              </a:ext>
            </a:extLst>
          </p:cNvPr>
          <p:cNvSpPr txBox="1"/>
          <p:nvPr/>
        </p:nvSpPr>
        <p:spPr>
          <a:xfrm>
            <a:off x="8404239" y="2047771"/>
            <a:ext cx="2520070" cy="830997"/>
          </a:xfrm>
          <a:prstGeom prst="rect">
            <a:avLst/>
          </a:prstGeom>
          <a:noFill/>
        </p:spPr>
        <p:txBody>
          <a:bodyPr wrap="square" rtlCol="0">
            <a:spAutoFit/>
          </a:bodyPr>
          <a:lstStyle/>
          <a:p>
            <a:pPr algn="ctr"/>
            <a:r>
              <a:rPr lang="zh-CN" altLang="en-US" sz="2400" dirty="0"/>
              <a:t>每日分钟</a:t>
            </a:r>
            <a:r>
              <a:rPr lang="zh-CN" altLang="en-US" sz="2400"/>
              <a:t>交易价格箱线图</a:t>
            </a:r>
            <a:endParaRPr lang="zh-CN" altLang="en-US" sz="2400" dirty="0"/>
          </a:p>
        </p:txBody>
      </p:sp>
      <p:sp>
        <p:nvSpPr>
          <p:cNvPr id="9" name="文本框 8">
            <a:extLst>
              <a:ext uri="{FF2B5EF4-FFF2-40B4-BE49-F238E27FC236}">
                <a16:creationId xmlns:a16="http://schemas.microsoft.com/office/drawing/2014/main" id="{78542680-29A5-4898-94D1-4270E25CFE3A}"/>
              </a:ext>
            </a:extLst>
          </p:cNvPr>
          <p:cNvSpPr txBox="1"/>
          <p:nvPr/>
        </p:nvSpPr>
        <p:spPr>
          <a:xfrm>
            <a:off x="1590080" y="5032408"/>
            <a:ext cx="2520070" cy="830997"/>
          </a:xfrm>
          <a:prstGeom prst="rect">
            <a:avLst/>
          </a:prstGeom>
          <a:noFill/>
        </p:spPr>
        <p:txBody>
          <a:bodyPr wrap="square" rtlCol="0">
            <a:spAutoFit/>
          </a:bodyPr>
          <a:lstStyle/>
          <a:p>
            <a:pPr algn="ctr"/>
            <a:r>
              <a:rPr lang="zh-CN" altLang="en-US" sz="2400" dirty="0"/>
              <a:t>价格曲线方差</a:t>
            </a:r>
            <a:r>
              <a:rPr lang="en-US" altLang="zh-CN" sz="2400" dirty="0"/>
              <a:t>&amp;</a:t>
            </a:r>
            <a:r>
              <a:rPr lang="zh-CN" altLang="en-US" sz="2400" dirty="0"/>
              <a:t>前</a:t>
            </a:r>
            <a:r>
              <a:rPr lang="en-US" altLang="zh-CN" sz="2400" dirty="0"/>
              <a:t>50</a:t>
            </a:r>
            <a:r>
              <a:rPr lang="zh-CN" altLang="en-US" sz="2400" dirty="0"/>
              <a:t>日价格曲线</a:t>
            </a:r>
          </a:p>
        </p:txBody>
      </p:sp>
    </p:spTree>
    <p:extLst>
      <p:ext uri="{BB962C8B-B14F-4D97-AF65-F5344CB8AC3E}">
        <p14:creationId xmlns:p14="http://schemas.microsoft.com/office/powerpoint/2010/main" val="942797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0" name="组合 69"/>
          <p:cNvGrpSpPr>
            <a:grpSpLocks/>
          </p:cNvGrpSpPr>
          <p:nvPr/>
        </p:nvGrpSpPr>
        <p:grpSpPr bwMode="auto">
          <a:xfrm>
            <a:off x="312738" y="2593975"/>
            <a:ext cx="4843462" cy="712788"/>
            <a:chOff x="6298049" y="1397569"/>
            <a:chExt cx="4842391" cy="712882"/>
          </a:xfrm>
        </p:grpSpPr>
        <p:sp>
          <p:nvSpPr>
            <p:cNvPr id="20" name="Freeform 74"/>
            <p:cNvSpPr>
              <a:spLocks noEditPoints="1"/>
            </p:cNvSpPr>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56" name="文本框 20"/>
            <p:cNvSpPr txBox="1">
              <a:spLocks noChangeArrowheads="1"/>
            </p:cNvSpPr>
            <p:nvPr/>
          </p:nvSpPr>
          <p:spPr bwMode="auto">
            <a:xfrm>
              <a:off x="8179116" y="1557623"/>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研究背景与意义</a:t>
              </a:r>
            </a:p>
          </p:txBody>
        </p:sp>
        <p:sp>
          <p:nvSpPr>
            <p:cNvPr id="18" name="矩形 1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3" name="直接连接符 22"/>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a:grpSpLocks/>
            </p:cNvGrpSpPr>
            <p:nvPr/>
          </p:nvGrpSpPr>
          <p:grpSpPr bwMode="auto">
            <a:xfrm>
              <a:off x="6298049" y="1397569"/>
              <a:ext cx="919239" cy="712882"/>
              <a:chOff x="6191369" y="1397569"/>
              <a:chExt cx="919239" cy="712882"/>
            </a:xfrm>
          </p:grpSpPr>
          <p:sp>
            <p:nvSpPr>
              <p:cNvPr id="68" name="矩形 6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61" name="文本框 1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grpSp>
      </p:grpSp>
      <p:grpSp>
        <p:nvGrpSpPr>
          <p:cNvPr id="17" name="组合 16"/>
          <p:cNvGrpSpPr>
            <a:grpSpLocks/>
          </p:cNvGrpSpPr>
          <p:nvPr/>
        </p:nvGrpSpPr>
        <p:grpSpPr bwMode="auto">
          <a:xfrm>
            <a:off x="312738" y="3724275"/>
            <a:ext cx="4843462" cy="712788"/>
            <a:chOff x="309691" y="3938645"/>
            <a:chExt cx="4842391" cy="712882"/>
          </a:xfrm>
        </p:grpSpPr>
        <p:grpSp>
          <p:nvGrpSpPr>
            <p:cNvPr id="4147" name="组合 79"/>
            <p:cNvGrpSpPr>
              <a:grpSpLocks/>
            </p:cNvGrpSpPr>
            <p:nvPr/>
          </p:nvGrpSpPr>
          <p:grpSpPr bwMode="auto">
            <a:xfrm>
              <a:off x="309691" y="3938645"/>
              <a:ext cx="4842391" cy="712882"/>
              <a:chOff x="6298049" y="1397569"/>
              <a:chExt cx="4842391" cy="712882"/>
            </a:xfrm>
          </p:grpSpPr>
          <p:sp>
            <p:nvSpPr>
              <p:cNvPr id="4149" name="文本框 81"/>
              <p:cNvSpPr txBox="1">
                <a:spLocks noChangeArrowheads="1"/>
              </p:cNvSpPr>
              <p:nvPr/>
            </p:nvSpPr>
            <p:spPr bwMode="auto">
              <a:xfrm>
                <a:off x="8180539" y="1568012"/>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技术路线</a:t>
                </a:r>
              </a:p>
            </p:txBody>
          </p:sp>
          <p:sp>
            <p:nvSpPr>
              <p:cNvPr id="83" name="矩形 82"/>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84" name="直接连接符 83"/>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2" name="组合 84"/>
              <p:cNvGrpSpPr>
                <a:grpSpLocks/>
              </p:cNvGrpSpPr>
              <p:nvPr/>
            </p:nvGrpSpPr>
            <p:grpSpPr bwMode="auto">
              <a:xfrm>
                <a:off x="6298049" y="1397569"/>
                <a:ext cx="919239" cy="712882"/>
                <a:chOff x="6191369" y="1397569"/>
                <a:chExt cx="919239" cy="712882"/>
              </a:xfrm>
            </p:grpSpPr>
            <p:sp>
              <p:nvSpPr>
                <p:cNvPr id="86" name="矩形 85"/>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54" name="文本框 86"/>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grpSp>
        </p:grpSp>
        <p:sp>
          <p:nvSpPr>
            <p:cNvPr id="141" name="Freeform 71"/>
            <p:cNvSpPr>
              <a:spLocks noEditPoints="1"/>
            </p:cNvSpPr>
            <p:nvPr/>
          </p:nvSpPr>
          <p:spPr bwMode="auto">
            <a:xfrm>
              <a:off x="1344512" y="4024381"/>
              <a:ext cx="511062" cy="541409"/>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4" name="组合 23"/>
          <p:cNvGrpSpPr>
            <a:grpSpLocks/>
          </p:cNvGrpSpPr>
          <p:nvPr/>
        </p:nvGrpSpPr>
        <p:grpSpPr bwMode="auto">
          <a:xfrm>
            <a:off x="312738" y="4854575"/>
            <a:ext cx="4843462" cy="712788"/>
            <a:chOff x="6535248" y="4281002"/>
            <a:chExt cx="4842391" cy="712882"/>
          </a:xfrm>
        </p:grpSpPr>
        <p:grpSp>
          <p:nvGrpSpPr>
            <p:cNvPr id="4139" name="组合 116"/>
            <p:cNvGrpSpPr>
              <a:grpSpLocks/>
            </p:cNvGrpSpPr>
            <p:nvPr/>
          </p:nvGrpSpPr>
          <p:grpSpPr bwMode="auto">
            <a:xfrm>
              <a:off x="6535248" y="4281002"/>
              <a:ext cx="4842391" cy="712882"/>
              <a:chOff x="6298049" y="1397569"/>
              <a:chExt cx="4842391" cy="712882"/>
            </a:xfrm>
          </p:grpSpPr>
          <p:sp>
            <p:nvSpPr>
              <p:cNvPr id="4141" name="文本框 126"/>
              <p:cNvSpPr txBox="1">
                <a:spLocks noChangeArrowheads="1"/>
              </p:cNvSpPr>
              <p:nvPr/>
            </p:nvSpPr>
            <p:spPr bwMode="auto">
              <a:xfrm>
                <a:off x="8179116" y="1553929"/>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研究贡献与不足</a:t>
                </a:r>
              </a:p>
            </p:txBody>
          </p:sp>
          <p:sp>
            <p:nvSpPr>
              <p:cNvPr id="128" name="矩形 127"/>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9" name="直接连接符 128"/>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a:grpSpLocks/>
              </p:cNvGrpSpPr>
              <p:nvPr/>
            </p:nvGrpSpPr>
            <p:grpSpPr bwMode="auto">
              <a:xfrm>
                <a:off x="6298049" y="1397569"/>
                <a:ext cx="919239" cy="712882"/>
                <a:chOff x="6191369" y="1397569"/>
                <a:chExt cx="919239" cy="712882"/>
              </a:xfrm>
            </p:grpSpPr>
            <p:sp>
              <p:nvSpPr>
                <p:cNvPr id="131" name="矩形 130"/>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46" name="文本框 131"/>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grpSp>
        </p:grpSp>
        <p:sp>
          <p:nvSpPr>
            <p:cNvPr id="143" name="Freeform 306"/>
            <p:cNvSpPr>
              <a:spLocks noEditPoints="1"/>
            </p:cNvSpPr>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6" name="组合 15"/>
          <p:cNvGrpSpPr>
            <a:grpSpLocks/>
          </p:cNvGrpSpPr>
          <p:nvPr/>
        </p:nvGrpSpPr>
        <p:grpSpPr bwMode="auto">
          <a:xfrm>
            <a:off x="6916738" y="2593975"/>
            <a:ext cx="4843462" cy="712788"/>
            <a:chOff x="309691" y="2998271"/>
            <a:chExt cx="4842391" cy="712882"/>
          </a:xfrm>
        </p:grpSpPr>
        <p:grpSp>
          <p:nvGrpSpPr>
            <p:cNvPr id="4131" name="组合 71"/>
            <p:cNvGrpSpPr>
              <a:grpSpLocks/>
            </p:cNvGrpSpPr>
            <p:nvPr/>
          </p:nvGrpSpPr>
          <p:grpSpPr bwMode="auto">
            <a:xfrm>
              <a:off x="309691" y="2998271"/>
              <a:ext cx="4842391" cy="712882"/>
              <a:chOff x="6298049" y="1397569"/>
              <a:chExt cx="4842391" cy="712882"/>
            </a:xfrm>
          </p:grpSpPr>
          <p:sp>
            <p:nvSpPr>
              <p:cNvPr id="4133" name="文本框 73"/>
              <p:cNvSpPr txBox="1">
                <a:spLocks noChangeArrowheads="1"/>
              </p:cNvSpPr>
              <p:nvPr/>
            </p:nvSpPr>
            <p:spPr bwMode="auto">
              <a:xfrm>
                <a:off x="8179116" y="1568218"/>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研究内容</a:t>
                </a:r>
              </a:p>
            </p:txBody>
          </p:sp>
          <p:sp>
            <p:nvSpPr>
              <p:cNvPr id="75" name="矩形 7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6" name="直接连接符 7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a:grpSpLocks/>
              </p:cNvGrpSpPr>
              <p:nvPr/>
            </p:nvGrpSpPr>
            <p:grpSpPr bwMode="auto">
              <a:xfrm>
                <a:off x="6298049" y="1397569"/>
                <a:ext cx="919239" cy="712882"/>
                <a:chOff x="6191369" y="1397569"/>
                <a:chExt cx="919239" cy="712882"/>
              </a:xfrm>
            </p:grpSpPr>
            <p:sp>
              <p:nvSpPr>
                <p:cNvPr id="78" name="矩形 7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38" name="文本框 7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02</a:t>
                  </a:r>
                  <a:endParaRPr lang="zh-CN" altLang="en-US" sz="3600">
                    <a:solidFill>
                      <a:srgbClr val="044875"/>
                    </a:solidFill>
                    <a:latin typeface="Impact" pitchFamily="34" charset="0"/>
                  </a:endParaRPr>
                </a:p>
              </p:txBody>
            </p:sp>
          </p:grpSp>
        </p:grpSp>
        <p:sp>
          <p:nvSpPr>
            <p:cNvPr id="140" name="Freeform 30"/>
            <p:cNvSpPr>
              <a:spLocks noEditPoints="1"/>
            </p:cNvSpPr>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2" name="组合 21"/>
          <p:cNvGrpSpPr>
            <a:grpSpLocks/>
          </p:cNvGrpSpPr>
          <p:nvPr/>
        </p:nvGrpSpPr>
        <p:grpSpPr bwMode="auto">
          <a:xfrm>
            <a:off x="6916738" y="3724275"/>
            <a:ext cx="4843462" cy="712788"/>
            <a:chOff x="6535248" y="3340628"/>
            <a:chExt cx="4842391" cy="712882"/>
          </a:xfrm>
        </p:grpSpPr>
        <p:grpSp>
          <p:nvGrpSpPr>
            <p:cNvPr id="4123" name="组合 115"/>
            <p:cNvGrpSpPr>
              <a:grpSpLocks/>
            </p:cNvGrpSpPr>
            <p:nvPr/>
          </p:nvGrpSpPr>
          <p:grpSpPr bwMode="auto">
            <a:xfrm>
              <a:off x="6535248" y="3340628"/>
              <a:ext cx="4842391" cy="712882"/>
              <a:chOff x="6298049" y="1397569"/>
              <a:chExt cx="4842391" cy="712882"/>
            </a:xfrm>
          </p:grpSpPr>
          <p:sp>
            <p:nvSpPr>
              <p:cNvPr id="4125" name="文本框 133"/>
              <p:cNvSpPr txBox="1">
                <a:spLocks noChangeArrowheads="1"/>
              </p:cNvSpPr>
              <p:nvPr/>
            </p:nvSpPr>
            <p:spPr bwMode="auto">
              <a:xfrm>
                <a:off x="8179116" y="1515460"/>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结果展示</a:t>
                </a:r>
              </a:p>
            </p:txBody>
          </p:sp>
          <p:sp>
            <p:nvSpPr>
              <p:cNvPr id="135" name="矩形 134"/>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6" name="直接连接符 135"/>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a:grpSpLocks/>
              </p:cNvGrpSpPr>
              <p:nvPr/>
            </p:nvGrpSpPr>
            <p:grpSpPr bwMode="auto">
              <a:xfrm>
                <a:off x="6298049" y="1397569"/>
                <a:ext cx="919239" cy="712882"/>
                <a:chOff x="6191369" y="1397569"/>
                <a:chExt cx="919239" cy="712882"/>
              </a:xfrm>
            </p:grpSpPr>
            <p:sp>
              <p:nvSpPr>
                <p:cNvPr id="138" name="矩形 137"/>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30" name="文本框 138"/>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04</a:t>
                  </a:r>
                  <a:endParaRPr lang="zh-CN" altLang="en-US" sz="3600">
                    <a:solidFill>
                      <a:srgbClr val="044875"/>
                    </a:solidFill>
                    <a:latin typeface="Impact" pitchFamily="34" charset="0"/>
                  </a:endParaRPr>
                </a:p>
              </p:txBody>
            </p:sp>
          </p:grpSp>
        </p:grpSp>
        <p:sp>
          <p:nvSpPr>
            <p:cNvPr id="142" name="Freeform 59"/>
            <p:cNvSpPr>
              <a:spLocks noEditPoints="1"/>
            </p:cNvSpPr>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5" name="组合 24"/>
          <p:cNvGrpSpPr>
            <a:grpSpLocks/>
          </p:cNvGrpSpPr>
          <p:nvPr/>
        </p:nvGrpSpPr>
        <p:grpSpPr bwMode="auto">
          <a:xfrm>
            <a:off x="6916738" y="4854575"/>
            <a:ext cx="4843462" cy="712788"/>
            <a:chOff x="6535248" y="5221376"/>
            <a:chExt cx="4842391" cy="712882"/>
          </a:xfrm>
        </p:grpSpPr>
        <p:grpSp>
          <p:nvGrpSpPr>
            <p:cNvPr id="4115" name="组合 117"/>
            <p:cNvGrpSpPr>
              <a:grpSpLocks/>
            </p:cNvGrpSpPr>
            <p:nvPr/>
          </p:nvGrpSpPr>
          <p:grpSpPr bwMode="auto">
            <a:xfrm>
              <a:off x="6535248" y="5221376"/>
              <a:ext cx="4842391" cy="712882"/>
              <a:chOff x="6298049" y="1397569"/>
              <a:chExt cx="4842391" cy="712882"/>
            </a:xfrm>
          </p:grpSpPr>
          <p:sp>
            <p:nvSpPr>
              <p:cNvPr id="4117" name="文本框 119"/>
              <p:cNvSpPr txBox="1">
                <a:spLocks noChangeArrowheads="1"/>
              </p:cNvSpPr>
              <p:nvPr/>
            </p:nvSpPr>
            <p:spPr bwMode="auto">
              <a:xfrm>
                <a:off x="8179116" y="1535640"/>
                <a:ext cx="2840404" cy="4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solidFill>
                      <a:srgbClr val="044875"/>
                    </a:solidFill>
                    <a:latin typeface="微软雅黑" pitchFamily="34" charset="-122"/>
                    <a:ea typeface="微软雅黑" pitchFamily="34" charset="-122"/>
                  </a:rPr>
                  <a:t>展望</a:t>
                </a:r>
              </a:p>
            </p:txBody>
          </p:sp>
          <p:sp>
            <p:nvSpPr>
              <p:cNvPr id="121" name="矩形 120"/>
              <p:cNvSpPr/>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2" name="直接连接符 121"/>
              <p:cNvCxnSpPr/>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0" name="组合 122"/>
              <p:cNvGrpSpPr>
                <a:grpSpLocks/>
              </p:cNvGrpSpPr>
              <p:nvPr/>
            </p:nvGrpSpPr>
            <p:grpSpPr bwMode="auto">
              <a:xfrm>
                <a:off x="6298049" y="1397569"/>
                <a:ext cx="919239" cy="712882"/>
                <a:chOff x="6191369" y="1397569"/>
                <a:chExt cx="919239" cy="712882"/>
              </a:xfrm>
            </p:grpSpPr>
            <p:sp>
              <p:nvSpPr>
                <p:cNvPr id="124" name="矩形 123"/>
                <p:cNvSpPr/>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22" name="文本框 124"/>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06</a:t>
                  </a:r>
                  <a:endParaRPr lang="zh-CN" altLang="en-US" sz="3600">
                    <a:solidFill>
                      <a:srgbClr val="044875"/>
                    </a:solidFill>
                    <a:latin typeface="Impact" pitchFamily="34" charset="0"/>
                  </a:endParaRPr>
                </a:p>
              </p:txBody>
            </p:sp>
          </p:grpSp>
        </p:grpSp>
        <p:sp>
          <p:nvSpPr>
            <p:cNvPr id="144" name="Freeform 48"/>
            <p:cNvSpPr>
              <a:spLocks noEditPoints="1"/>
            </p:cNvSpPr>
            <p:nvPr/>
          </p:nvSpPr>
          <p:spPr bwMode="auto">
            <a:xfrm>
              <a:off x="7670059" y="5303937"/>
              <a:ext cx="363458" cy="57633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cxnSp>
        <p:nvCxnSpPr>
          <p:cNvPr id="108" name="直接连接符 107"/>
          <p:cNvCxnSpPr/>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5534025" y="40719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534025" y="5189538"/>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43200" y="582613"/>
            <a:ext cx="6688138" cy="923925"/>
          </a:xfrm>
          <a:prstGeom prst="rect">
            <a:avLst/>
          </a:prstGeom>
          <a:noFill/>
        </p:spPr>
        <p:txBody>
          <a:bodyPr>
            <a:spAutoFit/>
          </a:bodyPr>
          <a:lstStyle/>
          <a:p>
            <a:pPr algn="ctr" eaLnBrk="1" fontAlgn="auto" hangingPunct="1">
              <a:spcBef>
                <a:spcPts val="0"/>
              </a:spcBef>
              <a:spcAft>
                <a:spcPts val="0"/>
              </a:spcAft>
              <a:defRPr/>
            </a:pPr>
            <a:r>
              <a:rPr lang="zh-CN" altLang="en-US" sz="5400" dirty="0">
                <a:solidFill>
                  <a:srgbClr val="044875"/>
                </a:solidFill>
                <a:latin typeface="+mj-lt"/>
                <a:ea typeface="+mn-ea"/>
              </a:rPr>
              <a:t>目录</a:t>
            </a:r>
          </a:p>
        </p:txBody>
      </p:sp>
      <p:grpSp>
        <p:nvGrpSpPr>
          <p:cNvPr id="163" name="组合 162"/>
          <p:cNvGrpSpPr>
            <a:grpSpLocks/>
          </p:cNvGrpSpPr>
          <p:nvPr/>
        </p:nvGrpSpPr>
        <p:grpSpPr bwMode="auto">
          <a:xfrm>
            <a:off x="3455988" y="1511298"/>
            <a:ext cx="5262562" cy="652681"/>
            <a:chOff x="3455443" y="1512024"/>
            <a:chExt cx="5263600" cy="650857"/>
          </a:xfrm>
        </p:grpSpPr>
        <p:sp>
          <p:nvSpPr>
            <p:cNvPr id="155" name="文本框 154"/>
            <p:cNvSpPr txBox="1"/>
            <p:nvPr/>
          </p:nvSpPr>
          <p:spPr>
            <a:xfrm>
              <a:off x="3455443" y="1518356"/>
              <a:ext cx="5263600" cy="644525"/>
            </a:xfrm>
            <a:prstGeom prst="rect">
              <a:avLst/>
            </a:prstGeom>
            <a:noFill/>
          </p:spPr>
          <p:txBody>
            <a:bodyPr>
              <a:spAutoFit/>
            </a:bodyPr>
            <a:lstStyle/>
            <a:p>
              <a:pPr algn="ctr" eaLnBrk="1" fontAlgn="auto" hangingPunct="1">
                <a:spcBef>
                  <a:spcPts val="0"/>
                </a:spcBef>
                <a:spcAft>
                  <a:spcPts val="0"/>
                </a:spcAft>
                <a:defRPr/>
              </a:pPr>
              <a:r>
                <a:rPr lang="en-US" altLang="zh-CN" sz="1800" dirty="0">
                  <a:solidFill>
                    <a:srgbClr val="044875"/>
                  </a:solidFill>
                  <a:latin typeface="+mj-lt"/>
                  <a:ea typeface="+mn-ea"/>
                </a:rPr>
                <a:t>Stock Price Forecasting with High-Frequency Data-Driven Predictors </a:t>
              </a: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pic>
        <p:nvPicPr>
          <p:cNvPr id="66" name="Picture 2" descr="图片4">
            <a:extLst>
              <a:ext uri="{FF2B5EF4-FFF2-40B4-BE49-F238E27FC236}">
                <a16:creationId xmlns:a16="http://schemas.microsoft.com/office/drawing/2014/main" id="{69A91961-7C43-4FD5-B83A-D17E4CDF7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0" y="6523039"/>
            <a:ext cx="1139352" cy="33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因子得分</a:t>
            </a:r>
          </a:p>
        </p:txBody>
      </p:sp>
      <p:pic>
        <p:nvPicPr>
          <p:cNvPr id="5" name="图片 4">
            <a:extLst>
              <a:ext uri="{FF2B5EF4-FFF2-40B4-BE49-F238E27FC236}">
                <a16:creationId xmlns:a16="http://schemas.microsoft.com/office/drawing/2014/main" id="{4776DC26-8D09-44FC-BFED-FBB4EB5EF0B2}"/>
              </a:ext>
            </a:extLst>
          </p:cNvPr>
          <p:cNvPicPr>
            <a:picLocks noChangeAspect="1"/>
          </p:cNvPicPr>
          <p:nvPr/>
        </p:nvPicPr>
        <p:blipFill>
          <a:blip r:embed="rId3"/>
          <a:stretch>
            <a:fillRect/>
          </a:stretch>
        </p:blipFill>
        <p:spPr>
          <a:xfrm>
            <a:off x="4691836" y="1673637"/>
            <a:ext cx="6294088" cy="4025706"/>
          </a:xfrm>
          <a:prstGeom prst="rect">
            <a:avLst/>
          </a:prstGeom>
        </p:spPr>
      </p:pic>
      <p:pic>
        <p:nvPicPr>
          <p:cNvPr id="7" name="图片 6">
            <a:extLst>
              <a:ext uri="{FF2B5EF4-FFF2-40B4-BE49-F238E27FC236}">
                <a16:creationId xmlns:a16="http://schemas.microsoft.com/office/drawing/2014/main" id="{A396A78B-42EF-4D54-9F99-6447C17521A0}"/>
              </a:ext>
            </a:extLst>
          </p:cNvPr>
          <p:cNvPicPr>
            <a:picLocks noChangeAspect="1"/>
          </p:cNvPicPr>
          <p:nvPr/>
        </p:nvPicPr>
        <p:blipFill>
          <a:blip r:embed="rId4"/>
          <a:stretch>
            <a:fillRect/>
          </a:stretch>
        </p:blipFill>
        <p:spPr>
          <a:xfrm>
            <a:off x="1517072" y="2672520"/>
            <a:ext cx="2588899" cy="2431629"/>
          </a:xfrm>
          <a:prstGeom prst="rect">
            <a:avLst/>
          </a:prstGeom>
        </p:spPr>
      </p:pic>
      <p:cxnSp>
        <p:nvCxnSpPr>
          <p:cNvPr id="9" name="直接箭头连接符 8">
            <a:extLst>
              <a:ext uri="{FF2B5EF4-FFF2-40B4-BE49-F238E27FC236}">
                <a16:creationId xmlns:a16="http://schemas.microsoft.com/office/drawing/2014/main" id="{733877F8-294C-4B5E-87F2-32210A6839D0}"/>
              </a:ext>
            </a:extLst>
          </p:cNvPr>
          <p:cNvCxnSpPr>
            <a:cxnSpLocks/>
            <a:stCxn id="7" idx="3"/>
          </p:cNvCxnSpPr>
          <p:nvPr/>
        </p:nvCxnSpPr>
        <p:spPr>
          <a:xfrm flipV="1">
            <a:off x="4105971" y="3888334"/>
            <a:ext cx="585865" cy="1"/>
          </a:xfrm>
          <a:prstGeom prst="straightConnector1">
            <a:avLst/>
          </a:prstGeom>
          <a:ln w="31750">
            <a:solidFill>
              <a:srgbClr val="044875"/>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061751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参数组合</a:t>
            </a:r>
          </a:p>
        </p:txBody>
      </p:sp>
      <p:pic>
        <p:nvPicPr>
          <p:cNvPr id="10" name="图片 9">
            <a:extLst>
              <a:ext uri="{FF2B5EF4-FFF2-40B4-BE49-F238E27FC236}">
                <a16:creationId xmlns:a16="http://schemas.microsoft.com/office/drawing/2014/main" id="{C1A8CFE7-4679-4851-A798-6F5A54C15FDF}"/>
              </a:ext>
            </a:extLst>
          </p:cNvPr>
          <p:cNvPicPr>
            <a:picLocks noChangeAspect="1"/>
          </p:cNvPicPr>
          <p:nvPr/>
        </p:nvPicPr>
        <p:blipFill rotWithShape="1">
          <a:blip r:embed="rId3"/>
          <a:srcRect t="51615"/>
          <a:stretch/>
        </p:blipFill>
        <p:spPr>
          <a:xfrm>
            <a:off x="6096000" y="1857039"/>
            <a:ext cx="5550006" cy="3463378"/>
          </a:xfrm>
          <a:prstGeom prst="rect">
            <a:avLst/>
          </a:prstGeom>
        </p:spPr>
      </p:pic>
      <p:grpSp>
        <p:nvGrpSpPr>
          <p:cNvPr id="13" name="组合 12">
            <a:extLst>
              <a:ext uri="{FF2B5EF4-FFF2-40B4-BE49-F238E27FC236}">
                <a16:creationId xmlns:a16="http://schemas.microsoft.com/office/drawing/2014/main" id="{42EE70E6-D06A-424F-A050-A319AEFDCDC7}"/>
              </a:ext>
            </a:extLst>
          </p:cNvPr>
          <p:cNvGrpSpPr/>
          <p:nvPr/>
        </p:nvGrpSpPr>
        <p:grpSpPr>
          <a:xfrm>
            <a:off x="545994" y="1857039"/>
            <a:ext cx="5429901" cy="3463378"/>
            <a:chOff x="656772" y="1701724"/>
            <a:chExt cx="5429901" cy="3463378"/>
          </a:xfrm>
        </p:grpSpPr>
        <p:pic>
          <p:nvPicPr>
            <p:cNvPr id="9" name="图片 8">
              <a:extLst>
                <a:ext uri="{FF2B5EF4-FFF2-40B4-BE49-F238E27FC236}">
                  <a16:creationId xmlns:a16="http://schemas.microsoft.com/office/drawing/2014/main" id="{AABB9244-698F-41D4-A975-6E711065C0D8}"/>
                </a:ext>
              </a:extLst>
            </p:cNvPr>
            <p:cNvPicPr>
              <a:picLocks noChangeAspect="1"/>
            </p:cNvPicPr>
            <p:nvPr/>
          </p:nvPicPr>
          <p:blipFill rotWithShape="1">
            <a:blip r:embed="rId3"/>
            <a:srcRect t="1" r="1649" b="51359"/>
            <a:stretch/>
          </p:blipFill>
          <p:spPr>
            <a:xfrm>
              <a:off x="656772" y="1701724"/>
              <a:ext cx="5429901" cy="3463378"/>
            </a:xfrm>
            <a:prstGeom prst="rect">
              <a:avLst/>
            </a:prstGeom>
          </p:spPr>
        </p:pic>
        <p:sp>
          <p:nvSpPr>
            <p:cNvPr id="11" name="矩形 10">
              <a:extLst>
                <a:ext uri="{FF2B5EF4-FFF2-40B4-BE49-F238E27FC236}">
                  <a16:creationId xmlns:a16="http://schemas.microsoft.com/office/drawing/2014/main" id="{A974EDCF-E191-49D1-8799-0F8BAE870141}"/>
                </a:ext>
              </a:extLst>
            </p:cNvPr>
            <p:cNvSpPr/>
            <p:nvPr/>
          </p:nvSpPr>
          <p:spPr>
            <a:xfrm>
              <a:off x="1386630" y="4678168"/>
              <a:ext cx="4700043" cy="1874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49BF886-B4A7-4EE6-B882-95A9BB3C96A7}"/>
                </a:ext>
              </a:extLst>
            </p:cNvPr>
            <p:cNvSpPr/>
            <p:nvPr/>
          </p:nvSpPr>
          <p:spPr>
            <a:xfrm>
              <a:off x="1386630" y="3596891"/>
              <a:ext cx="4700043" cy="1874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844565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拟合效果</a:t>
            </a:r>
          </a:p>
        </p:txBody>
      </p:sp>
      <p:pic>
        <p:nvPicPr>
          <p:cNvPr id="5" name="图片 4">
            <a:extLst>
              <a:ext uri="{FF2B5EF4-FFF2-40B4-BE49-F238E27FC236}">
                <a16:creationId xmlns:a16="http://schemas.microsoft.com/office/drawing/2014/main" id="{8FFB59A9-46C6-44E6-8A4C-94CEC3D6449E}"/>
              </a:ext>
            </a:extLst>
          </p:cNvPr>
          <p:cNvPicPr>
            <a:picLocks noChangeAspect="1"/>
          </p:cNvPicPr>
          <p:nvPr/>
        </p:nvPicPr>
        <p:blipFill>
          <a:blip r:embed="rId3"/>
          <a:stretch>
            <a:fillRect/>
          </a:stretch>
        </p:blipFill>
        <p:spPr>
          <a:xfrm>
            <a:off x="2118312" y="864467"/>
            <a:ext cx="8204755" cy="5311980"/>
          </a:xfrm>
          <a:prstGeom prst="rect">
            <a:avLst/>
          </a:prstGeom>
        </p:spPr>
      </p:pic>
    </p:spTree>
    <p:extLst>
      <p:ext uri="{BB962C8B-B14F-4D97-AF65-F5344CB8AC3E}">
        <p14:creationId xmlns:p14="http://schemas.microsoft.com/office/powerpoint/2010/main" val="108734474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模型对比</a:t>
            </a:r>
          </a:p>
        </p:txBody>
      </p:sp>
      <p:pic>
        <p:nvPicPr>
          <p:cNvPr id="6" name="图片 5">
            <a:extLst>
              <a:ext uri="{FF2B5EF4-FFF2-40B4-BE49-F238E27FC236}">
                <a16:creationId xmlns:a16="http://schemas.microsoft.com/office/drawing/2014/main" id="{CCECA504-8CC6-4E92-BE27-8BBA4950DD1A}"/>
              </a:ext>
            </a:extLst>
          </p:cNvPr>
          <p:cNvPicPr>
            <a:picLocks noChangeAspect="1"/>
          </p:cNvPicPr>
          <p:nvPr/>
        </p:nvPicPr>
        <p:blipFill rotWithShape="1">
          <a:blip r:embed="rId3"/>
          <a:srcRect t="5449" b="3201"/>
          <a:stretch/>
        </p:blipFill>
        <p:spPr>
          <a:xfrm>
            <a:off x="2763605" y="1018388"/>
            <a:ext cx="6914170" cy="2072081"/>
          </a:xfrm>
          <a:prstGeom prst="rect">
            <a:avLst/>
          </a:prstGeom>
        </p:spPr>
      </p:pic>
      <p:pic>
        <p:nvPicPr>
          <p:cNvPr id="8" name="图片 7">
            <a:extLst>
              <a:ext uri="{FF2B5EF4-FFF2-40B4-BE49-F238E27FC236}">
                <a16:creationId xmlns:a16="http://schemas.microsoft.com/office/drawing/2014/main" id="{BF56E9BF-F6A3-46F6-B1E5-AEC5E2281975}"/>
              </a:ext>
            </a:extLst>
          </p:cNvPr>
          <p:cNvPicPr>
            <a:picLocks noChangeAspect="1"/>
          </p:cNvPicPr>
          <p:nvPr/>
        </p:nvPicPr>
        <p:blipFill>
          <a:blip r:embed="rId4"/>
          <a:stretch>
            <a:fillRect/>
          </a:stretch>
        </p:blipFill>
        <p:spPr>
          <a:xfrm>
            <a:off x="1987936" y="3244390"/>
            <a:ext cx="8465508" cy="3452046"/>
          </a:xfrm>
          <a:prstGeom prst="rect">
            <a:avLst/>
          </a:prstGeom>
        </p:spPr>
      </p:pic>
    </p:spTree>
    <p:extLst>
      <p:ext uri="{BB962C8B-B14F-4D97-AF65-F5344CB8AC3E}">
        <p14:creationId xmlns:p14="http://schemas.microsoft.com/office/powerpoint/2010/main" val="19522496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5</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a:solidFill>
                  <a:schemeClr val="bg1"/>
                </a:solidFill>
                <a:latin typeface="微软雅黑" pitchFamily="34" charset="-122"/>
                <a:ea typeface="微软雅黑" pitchFamily="34" charset="-122"/>
              </a:rPr>
              <a:t>研究结果及应用</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775586" y="254000"/>
            <a:ext cx="8416413" cy="25522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550863" y="82550"/>
            <a:ext cx="3545053" cy="585788"/>
            <a:chOff x="550815" y="82976"/>
            <a:chExt cx="3544369" cy="584775"/>
          </a:xfrm>
        </p:grpSpPr>
        <p:sp>
          <p:nvSpPr>
            <p:cNvPr id="19499" name="文本框 4"/>
            <p:cNvSpPr txBox="1">
              <a:spLocks noChangeArrowheads="1"/>
            </p:cNvSpPr>
            <p:nvPr/>
          </p:nvSpPr>
          <p:spPr bwMode="auto">
            <a:xfrm>
              <a:off x="803344" y="101367"/>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dirty="0">
                  <a:solidFill>
                    <a:srgbClr val="044875"/>
                  </a:solidFill>
                  <a:latin typeface="微软雅黑" pitchFamily="34" charset="-122"/>
                  <a:ea typeface="微软雅黑" pitchFamily="34" charset="-122"/>
                </a:rPr>
                <a:t>研究贡献与不足</a:t>
              </a:r>
            </a:p>
          </p:txBody>
        </p:sp>
        <p:sp>
          <p:nvSpPr>
            <p:cNvPr id="6" name="文本框 5"/>
            <p:cNvSpPr txBox="1"/>
            <p:nvPr/>
          </p:nvSpPr>
          <p:spPr>
            <a:xfrm>
              <a:off x="550815" y="82976"/>
              <a:ext cx="725347"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同心圆 12"/>
          <p:cNvSpPr/>
          <p:nvPr/>
        </p:nvSpPr>
        <p:spPr>
          <a:xfrm>
            <a:off x="1778000" y="963613"/>
            <a:ext cx="650875" cy="650875"/>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同心圆 17"/>
          <p:cNvSpPr/>
          <p:nvPr/>
        </p:nvSpPr>
        <p:spPr>
          <a:xfrm>
            <a:off x="3511550" y="1012825"/>
            <a:ext cx="482600" cy="481013"/>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同心圆 18"/>
          <p:cNvSpPr/>
          <p:nvPr/>
        </p:nvSpPr>
        <p:spPr>
          <a:xfrm>
            <a:off x="3994150" y="4144963"/>
            <a:ext cx="361950" cy="361950"/>
          </a:xfrm>
          <a:prstGeom prst="donut">
            <a:avLst>
              <a:gd name="adj" fmla="val 7460"/>
            </a:avLst>
          </a:prstGeom>
          <a:solidFill>
            <a:srgbClr val="04487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 name="组合 9"/>
          <p:cNvGrpSpPr>
            <a:grpSpLocks/>
          </p:cNvGrpSpPr>
          <p:nvPr/>
        </p:nvGrpSpPr>
        <p:grpSpPr bwMode="auto">
          <a:xfrm>
            <a:off x="379413" y="2578100"/>
            <a:ext cx="2192337" cy="2193925"/>
            <a:chOff x="379106" y="2578750"/>
            <a:chExt cx="2192201" cy="2192563"/>
          </a:xfrm>
        </p:grpSpPr>
        <p:sp>
          <p:nvSpPr>
            <p:cNvPr id="12" name="椭圆 11"/>
            <p:cNvSpPr/>
            <p:nvPr/>
          </p:nvSpPr>
          <p:spPr>
            <a:xfrm>
              <a:off x="379106" y="2578750"/>
              <a:ext cx="2192201" cy="2192563"/>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7" name="Freeform 283"/>
            <p:cNvSpPr>
              <a:spLocks noEditPoints="1"/>
            </p:cNvSpPr>
            <p:nvPr/>
          </p:nvSpPr>
          <p:spPr bwMode="auto">
            <a:xfrm>
              <a:off x="1102162" y="2999461"/>
              <a:ext cx="746089" cy="945046"/>
            </a:xfrm>
            <a:custGeom>
              <a:avLst/>
              <a:gdLst>
                <a:gd name="T0" fmla="*/ 2147483646 w 95"/>
                <a:gd name="T1" fmla="*/ 0 h 120"/>
                <a:gd name="T2" fmla="*/ 1788673769 w 95"/>
                <a:gd name="T3" fmla="*/ 434154132 h 120"/>
                <a:gd name="T4" fmla="*/ 1788673769 w 95"/>
                <a:gd name="T5" fmla="*/ 434154132 h 120"/>
                <a:gd name="T6" fmla="*/ 863499848 w 95"/>
                <a:gd name="T7" fmla="*/ 62018644 h 120"/>
                <a:gd name="T8" fmla="*/ 185037926 w 95"/>
                <a:gd name="T9" fmla="*/ 496172776 h 120"/>
                <a:gd name="T10" fmla="*/ 0 w 95"/>
                <a:gd name="T11" fmla="*/ 1302454522 h 120"/>
                <a:gd name="T12" fmla="*/ 185037926 w 95"/>
                <a:gd name="T13" fmla="*/ 2108736267 h 120"/>
                <a:gd name="T14" fmla="*/ 863499848 w 95"/>
                <a:gd name="T15" fmla="*/ 2147483646 h 120"/>
                <a:gd name="T16" fmla="*/ 1912037621 w 95"/>
                <a:gd name="T17" fmla="*/ 2147483646 h 120"/>
                <a:gd name="T18" fmla="*/ 2147483646 w 95"/>
                <a:gd name="T19" fmla="*/ 2147483646 h 120"/>
                <a:gd name="T20" fmla="*/ 2147483646 w 95"/>
                <a:gd name="T21" fmla="*/ 2147483646 h 120"/>
                <a:gd name="T22" fmla="*/ 2147483646 w 95"/>
                <a:gd name="T23" fmla="*/ 2147483646 h 120"/>
                <a:gd name="T24" fmla="*/ 2147483646 w 95"/>
                <a:gd name="T25" fmla="*/ 2147483646 h 120"/>
                <a:gd name="T26" fmla="*/ 2147483646 w 95"/>
                <a:gd name="T27" fmla="*/ 2147483646 h 120"/>
                <a:gd name="T28" fmla="*/ 2147483646 w 95"/>
                <a:gd name="T29" fmla="*/ 2147483646 h 120"/>
                <a:gd name="T30" fmla="*/ 2147483646 w 95"/>
                <a:gd name="T31" fmla="*/ 2147483646 h 120"/>
                <a:gd name="T32" fmla="*/ 2147483646 w 95"/>
                <a:gd name="T33" fmla="*/ 2147483646 h 120"/>
                <a:gd name="T34" fmla="*/ 2147483646 w 95"/>
                <a:gd name="T35" fmla="*/ 2147483646 h 120"/>
                <a:gd name="T36" fmla="*/ 2147483646 w 95"/>
                <a:gd name="T37" fmla="*/ 2147483646 h 120"/>
                <a:gd name="T38" fmla="*/ 2147483646 w 95"/>
                <a:gd name="T39" fmla="*/ 2147483646 h 120"/>
                <a:gd name="T40" fmla="*/ 2147483646 w 95"/>
                <a:gd name="T41" fmla="*/ 2147483646 h 120"/>
                <a:gd name="T42" fmla="*/ 2147483646 w 95"/>
                <a:gd name="T43" fmla="*/ 2147483646 h 120"/>
                <a:gd name="T44" fmla="*/ 2147483646 w 95"/>
                <a:gd name="T45" fmla="*/ 2147483646 h 120"/>
                <a:gd name="T46" fmla="*/ 2147483646 w 95"/>
                <a:gd name="T47" fmla="*/ 2147483646 h 120"/>
                <a:gd name="T48" fmla="*/ 2147483646 w 95"/>
                <a:gd name="T49" fmla="*/ 2147483646 h 120"/>
                <a:gd name="T50" fmla="*/ 2147483646 w 95"/>
                <a:gd name="T51" fmla="*/ 2147483646 h 120"/>
                <a:gd name="T52" fmla="*/ 2147483646 w 95"/>
                <a:gd name="T53" fmla="*/ 1612563491 h 120"/>
                <a:gd name="T54" fmla="*/ 2147483646 w 95"/>
                <a:gd name="T55" fmla="*/ 868300389 h 120"/>
                <a:gd name="T56" fmla="*/ 2147483646 w 95"/>
                <a:gd name="T57" fmla="*/ 1116390715 h 120"/>
                <a:gd name="T58" fmla="*/ 2147483646 w 95"/>
                <a:gd name="T59" fmla="*/ 124045163 h 120"/>
                <a:gd name="T60" fmla="*/ 2147483646 w 95"/>
                <a:gd name="T61" fmla="*/ 0 h 120"/>
                <a:gd name="T62" fmla="*/ 2147483646 w 95"/>
                <a:gd name="T63" fmla="*/ 2147483646 h 120"/>
                <a:gd name="T64" fmla="*/ 2147483646 w 95"/>
                <a:gd name="T65" fmla="*/ 2147483646 h 120"/>
                <a:gd name="T66" fmla="*/ 2147483646 w 95"/>
                <a:gd name="T67" fmla="*/ 2147483646 h 120"/>
                <a:gd name="T68" fmla="*/ 2147483646 w 95"/>
                <a:gd name="T69" fmla="*/ 2147483646 h 120"/>
                <a:gd name="T70" fmla="*/ 2147483646 w 95"/>
                <a:gd name="T71" fmla="*/ 2147483646 h 120"/>
                <a:gd name="T72" fmla="*/ 616787850 w 95"/>
                <a:gd name="T73" fmla="*/ 744263102 h 120"/>
                <a:gd name="T74" fmla="*/ 863499848 w 95"/>
                <a:gd name="T75" fmla="*/ 558191420 h 120"/>
                <a:gd name="T76" fmla="*/ 1110211846 w 95"/>
                <a:gd name="T77" fmla="*/ 744263102 h 120"/>
                <a:gd name="T78" fmla="*/ 1295249772 w 95"/>
                <a:gd name="T79" fmla="*/ 1302454522 h 120"/>
                <a:gd name="T80" fmla="*/ 1110211846 w 95"/>
                <a:gd name="T81" fmla="*/ 1860653817 h 120"/>
                <a:gd name="T82" fmla="*/ 863499848 w 95"/>
                <a:gd name="T83" fmla="*/ 1984691105 h 120"/>
                <a:gd name="T84" fmla="*/ 616787850 w 95"/>
                <a:gd name="T85" fmla="*/ 1860653817 h 120"/>
                <a:gd name="T86" fmla="*/ 431749924 w 95"/>
                <a:gd name="T87" fmla="*/ 1302454522 h 120"/>
                <a:gd name="T88" fmla="*/ 616787850 w 95"/>
                <a:gd name="T89" fmla="*/ 744263102 h 120"/>
                <a:gd name="T90" fmla="*/ 2147483646 w 95"/>
                <a:gd name="T91" fmla="*/ 682236583 h 120"/>
                <a:gd name="T92" fmla="*/ 2147483646 w 95"/>
                <a:gd name="T93" fmla="*/ 496172776 h 120"/>
                <a:gd name="T94" fmla="*/ 2147483646 w 95"/>
                <a:gd name="T95" fmla="*/ 682236583 h 120"/>
                <a:gd name="T96" fmla="*/ 2147483646 w 95"/>
                <a:gd name="T97" fmla="*/ 1302454522 h 120"/>
                <a:gd name="T98" fmla="*/ 2147483646 w 95"/>
                <a:gd name="T99" fmla="*/ 1860653817 h 120"/>
                <a:gd name="T100" fmla="*/ 2147483646 w 95"/>
                <a:gd name="T101" fmla="*/ 2108736267 h 120"/>
                <a:gd name="T102" fmla="*/ 2147483646 w 95"/>
                <a:gd name="T103" fmla="*/ 1860653817 h 120"/>
                <a:gd name="T104" fmla="*/ 2035393621 w 95"/>
                <a:gd name="T105" fmla="*/ 1302454522 h 120"/>
                <a:gd name="T106" fmla="*/ 2147483646 w 95"/>
                <a:gd name="T107" fmla="*/ 682236583 h 1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8" name="文本框 28"/>
            <p:cNvSpPr txBox="1">
              <a:spLocks noChangeArrowheads="1"/>
            </p:cNvSpPr>
            <p:nvPr/>
          </p:nvSpPr>
          <p:spPr bwMode="auto">
            <a:xfrm>
              <a:off x="666148" y="4049849"/>
              <a:ext cx="1618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400" dirty="0"/>
                <a:t>研究不足</a:t>
              </a:r>
            </a:p>
          </p:txBody>
        </p:sp>
      </p:grpSp>
      <p:grpSp>
        <p:nvGrpSpPr>
          <p:cNvPr id="11" name="组合 10"/>
          <p:cNvGrpSpPr>
            <a:grpSpLocks/>
          </p:cNvGrpSpPr>
          <p:nvPr/>
        </p:nvGrpSpPr>
        <p:grpSpPr bwMode="auto">
          <a:xfrm>
            <a:off x="2208213" y="1373188"/>
            <a:ext cx="1617662" cy="1471612"/>
            <a:chOff x="2208197" y="1373773"/>
            <a:chExt cx="1618117" cy="1471099"/>
          </a:xfrm>
        </p:grpSpPr>
        <p:sp>
          <p:nvSpPr>
            <p:cNvPr id="17" name="椭圆 16"/>
            <p:cNvSpPr/>
            <p:nvPr/>
          </p:nvSpPr>
          <p:spPr>
            <a:xfrm>
              <a:off x="2281243" y="1373773"/>
              <a:ext cx="1472026" cy="1471099"/>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4" name="Freeform 30"/>
            <p:cNvSpPr>
              <a:spLocks noEditPoints="1"/>
            </p:cNvSpPr>
            <p:nvPr/>
          </p:nvSpPr>
          <p:spPr bwMode="auto">
            <a:xfrm>
              <a:off x="2795623" y="1659375"/>
              <a:ext cx="443264" cy="582574"/>
            </a:xfrm>
            <a:custGeom>
              <a:avLst/>
              <a:gdLst>
                <a:gd name="T0" fmla="*/ 2147483646 w 74"/>
                <a:gd name="T1" fmla="*/ 0 h 97"/>
                <a:gd name="T2" fmla="*/ 2147483646 w 74"/>
                <a:gd name="T3" fmla="*/ 396780941 h 97"/>
                <a:gd name="T4" fmla="*/ 2147483646 w 74"/>
                <a:gd name="T5" fmla="*/ 1875696091 h 97"/>
                <a:gd name="T6" fmla="*/ 2147483646 w 74"/>
                <a:gd name="T7" fmla="*/ 396780941 h 97"/>
                <a:gd name="T8" fmla="*/ 2147483646 w 74"/>
                <a:gd name="T9" fmla="*/ 288566319 h 97"/>
                <a:gd name="T10" fmla="*/ 932897008 w 74"/>
                <a:gd name="T11" fmla="*/ 396780941 h 97"/>
                <a:gd name="T12" fmla="*/ 932897008 w 74"/>
                <a:gd name="T13" fmla="*/ 649281726 h 97"/>
                <a:gd name="T14" fmla="*/ 681734042 w 74"/>
                <a:gd name="T15" fmla="*/ 865704964 h 97"/>
                <a:gd name="T16" fmla="*/ 430571075 w 74"/>
                <a:gd name="T17" fmla="*/ 865704964 h 97"/>
                <a:gd name="T18" fmla="*/ 287043390 w 74"/>
                <a:gd name="T19" fmla="*/ 2147483646 h 97"/>
                <a:gd name="T20" fmla="*/ 322923814 w 74"/>
                <a:gd name="T21" fmla="*/ 2147483646 h 97"/>
                <a:gd name="T22" fmla="*/ 1004663846 w 74"/>
                <a:gd name="T23" fmla="*/ 2147483646 h 97"/>
                <a:gd name="T24" fmla="*/ 1327587660 w 74"/>
                <a:gd name="T25" fmla="*/ 2147483646 h 97"/>
                <a:gd name="T26" fmla="*/ 107641271 w 74"/>
                <a:gd name="T27" fmla="*/ 2147483646 h 97"/>
                <a:gd name="T28" fmla="*/ 107641271 w 74"/>
                <a:gd name="T29" fmla="*/ 2147483646 h 97"/>
                <a:gd name="T30" fmla="*/ 0 w 74"/>
                <a:gd name="T31" fmla="*/ 721418801 h 97"/>
                <a:gd name="T32" fmla="*/ 35880424 w 74"/>
                <a:gd name="T33" fmla="*/ 613210185 h 97"/>
                <a:gd name="T34" fmla="*/ 681734042 w 74"/>
                <a:gd name="T35" fmla="*/ 0 h 97"/>
                <a:gd name="T36" fmla="*/ 609973194 w 74"/>
                <a:gd name="T37" fmla="*/ 1875696091 h 97"/>
                <a:gd name="T38" fmla="*/ 968777432 w 74"/>
                <a:gd name="T39" fmla="*/ 2019976247 h 97"/>
                <a:gd name="T40" fmla="*/ 609973194 w 74"/>
                <a:gd name="T41" fmla="*/ 1875696091 h 97"/>
                <a:gd name="T42" fmla="*/ 609973194 w 74"/>
                <a:gd name="T43" fmla="*/ 1587123765 h 97"/>
                <a:gd name="T44" fmla="*/ 2009321702 w 74"/>
                <a:gd name="T45" fmla="*/ 1442843609 h 97"/>
                <a:gd name="T46" fmla="*/ 609973194 w 74"/>
                <a:gd name="T47" fmla="*/ 1009991127 h 97"/>
                <a:gd name="T48" fmla="*/ 2009321702 w 74"/>
                <a:gd name="T49" fmla="*/ 1190342824 h 97"/>
                <a:gd name="T50" fmla="*/ 609973194 w 74"/>
                <a:gd name="T51" fmla="*/ 1009991127 h 97"/>
                <a:gd name="T52" fmla="*/ 1219946389 w 74"/>
                <a:gd name="T53" fmla="*/ 793561883 h 97"/>
                <a:gd name="T54" fmla="*/ 2009321702 w 74"/>
                <a:gd name="T55" fmla="*/ 613210185 h 97"/>
                <a:gd name="T56" fmla="*/ 1471109355 w 74"/>
                <a:gd name="T57" fmla="*/ 2147483646 h 97"/>
                <a:gd name="T58" fmla="*/ 1471109355 w 74"/>
                <a:gd name="T59" fmla="*/ 2147483646 h 97"/>
                <a:gd name="T60" fmla="*/ 1112305117 w 74"/>
                <a:gd name="T61" fmla="*/ 2147483646 h 97"/>
                <a:gd name="T62" fmla="*/ 1686397888 w 74"/>
                <a:gd name="T63" fmla="*/ 2147483646 h 97"/>
                <a:gd name="T64" fmla="*/ 2116962973 w 74"/>
                <a:gd name="T65" fmla="*/ 2147483646 h 97"/>
                <a:gd name="T66" fmla="*/ 2147483646 w 74"/>
                <a:gd name="T67" fmla="*/ 2147483646 h 97"/>
                <a:gd name="T68" fmla="*/ 2147483646 w 74"/>
                <a:gd name="T69" fmla="*/ 2147483646 h 97"/>
                <a:gd name="T70" fmla="*/ 2147483646 w 74"/>
                <a:gd name="T71" fmla="*/ 2147483646 h 97"/>
                <a:gd name="T72" fmla="*/ 2147483646 w 74"/>
                <a:gd name="T73" fmla="*/ 2056047788 h 97"/>
                <a:gd name="T74" fmla="*/ 1363468084 w 74"/>
                <a:gd name="T75" fmla="*/ 1947839172 h 97"/>
                <a:gd name="T76" fmla="*/ 1506989779 w 74"/>
                <a:gd name="T77" fmla="*/ 2092119329 h 97"/>
                <a:gd name="T78" fmla="*/ 1435228931 w 74"/>
                <a:gd name="T79" fmla="*/ 2147483646 h 97"/>
                <a:gd name="T80" fmla="*/ 2045202126 w 74"/>
                <a:gd name="T81" fmla="*/ 2147483646 h 97"/>
                <a:gd name="T82" fmla="*/ 2116962973 w 74"/>
                <a:gd name="T83" fmla="*/ 2147483646 h 97"/>
                <a:gd name="T84" fmla="*/ 753494890 w 74"/>
                <a:gd name="T85" fmla="*/ 324637860 h 97"/>
                <a:gd name="T86" fmla="*/ 466451499 w 74"/>
                <a:gd name="T87" fmla="*/ 685347261 h 97"/>
                <a:gd name="T88" fmla="*/ 609973194 w 74"/>
                <a:gd name="T89" fmla="*/ 721418801 h 97"/>
                <a:gd name="T90" fmla="*/ 645853618 w 74"/>
                <a:gd name="T91" fmla="*/ 721418801 h 97"/>
                <a:gd name="T92" fmla="*/ 789375313 w 74"/>
                <a:gd name="T93" fmla="*/ 613210185 h 97"/>
                <a:gd name="T94" fmla="*/ 789375313 w 74"/>
                <a:gd name="T95" fmla="*/ 541067104 h 97"/>
                <a:gd name="T96" fmla="*/ 753494890 w 74"/>
                <a:gd name="T97" fmla="*/ 39678094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5" name="文本框 30"/>
            <p:cNvSpPr txBox="1">
              <a:spLocks noChangeArrowheads="1"/>
            </p:cNvSpPr>
            <p:nvPr/>
          </p:nvSpPr>
          <p:spPr bwMode="auto">
            <a:xfrm>
              <a:off x="2208197" y="2217172"/>
              <a:ext cx="1618117" cy="39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dirty="0"/>
                <a:t>研究贡献</a:t>
              </a:r>
            </a:p>
          </p:txBody>
        </p:sp>
      </p:grpSp>
      <p:grpSp>
        <p:nvGrpSpPr>
          <p:cNvPr id="63" name="组合 62"/>
          <p:cNvGrpSpPr>
            <a:grpSpLocks/>
          </p:cNvGrpSpPr>
          <p:nvPr/>
        </p:nvGrpSpPr>
        <p:grpSpPr bwMode="auto">
          <a:xfrm>
            <a:off x="2500313" y="2992438"/>
            <a:ext cx="1619250" cy="1147762"/>
            <a:chOff x="2501045" y="3469222"/>
            <a:chExt cx="1618117" cy="1147107"/>
          </a:xfrm>
        </p:grpSpPr>
        <p:sp>
          <p:nvSpPr>
            <p:cNvPr id="15" name="椭圆 14"/>
            <p:cNvSpPr/>
            <p:nvPr/>
          </p:nvSpPr>
          <p:spPr>
            <a:xfrm>
              <a:off x="2731071" y="3469222"/>
              <a:ext cx="1146960" cy="1147107"/>
            </a:xfrm>
            <a:prstGeom prst="ellipse">
              <a:avLst/>
            </a:prstGeom>
            <a:noFill/>
            <a:ln w="31750">
              <a:solidFill>
                <a:srgbClr val="04487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91" name="Freeform 24"/>
            <p:cNvSpPr>
              <a:spLocks noEditPoints="1"/>
            </p:cNvSpPr>
            <p:nvPr/>
          </p:nvSpPr>
          <p:spPr bwMode="auto">
            <a:xfrm>
              <a:off x="3113146" y="3709231"/>
              <a:ext cx="382368" cy="428588"/>
            </a:xfrm>
            <a:custGeom>
              <a:avLst/>
              <a:gdLst>
                <a:gd name="T0" fmla="*/ 320573359 w 77"/>
                <a:gd name="T1" fmla="*/ 198690407 h 86"/>
                <a:gd name="T2" fmla="*/ 937054857 w 77"/>
                <a:gd name="T3" fmla="*/ 24838170 h 86"/>
                <a:gd name="T4" fmla="*/ 1454900308 w 77"/>
                <a:gd name="T5" fmla="*/ 322871288 h 86"/>
                <a:gd name="T6" fmla="*/ 1627517114 w 77"/>
                <a:gd name="T7" fmla="*/ 943770710 h 86"/>
                <a:gd name="T8" fmla="*/ 1430240055 w 77"/>
                <a:gd name="T9" fmla="*/ 1365984710 h 86"/>
                <a:gd name="T10" fmla="*/ 1578196608 w 77"/>
                <a:gd name="T11" fmla="*/ 1465327421 h 86"/>
                <a:gd name="T12" fmla="*/ 1824794173 w 77"/>
                <a:gd name="T13" fmla="*/ 1788198709 h 86"/>
                <a:gd name="T14" fmla="*/ 1800133920 w 77"/>
                <a:gd name="T15" fmla="*/ 2086231827 h 86"/>
                <a:gd name="T16" fmla="*/ 1800133920 w 77"/>
                <a:gd name="T17" fmla="*/ 2086231827 h 86"/>
                <a:gd name="T18" fmla="*/ 1528881068 w 77"/>
                <a:gd name="T19" fmla="*/ 2036560472 h 86"/>
                <a:gd name="T20" fmla="*/ 1257628215 w 77"/>
                <a:gd name="T21" fmla="*/ 1688855998 h 86"/>
                <a:gd name="T22" fmla="*/ 1208307709 w 77"/>
                <a:gd name="T23" fmla="*/ 1564675116 h 86"/>
                <a:gd name="T24" fmla="*/ 739782764 w 77"/>
                <a:gd name="T25" fmla="*/ 1639179658 h 86"/>
                <a:gd name="T26" fmla="*/ 197277059 w 77"/>
                <a:gd name="T27" fmla="*/ 1341146540 h 86"/>
                <a:gd name="T28" fmla="*/ 24660253 w 77"/>
                <a:gd name="T29" fmla="*/ 745080304 h 86"/>
                <a:gd name="T30" fmla="*/ 320573359 w 77"/>
                <a:gd name="T31" fmla="*/ 198690407 h 86"/>
                <a:gd name="T32" fmla="*/ 739782764 w 77"/>
                <a:gd name="T33" fmla="*/ 1216965659 h 86"/>
                <a:gd name="T34" fmla="*/ 937054857 w 77"/>
                <a:gd name="T35" fmla="*/ 1216965659 h 86"/>
                <a:gd name="T36" fmla="*/ 937054857 w 77"/>
                <a:gd name="T37" fmla="*/ 993442066 h 86"/>
                <a:gd name="T38" fmla="*/ 1158987203 w 77"/>
                <a:gd name="T39" fmla="*/ 993442066 h 86"/>
                <a:gd name="T40" fmla="*/ 1158987203 w 77"/>
                <a:gd name="T41" fmla="*/ 794756643 h 86"/>
                <a:gd name="T42" fmla="*/ 937054857 w 77"/>
                <a:gd name="T43" fmla="*/ 794756643 h 86"/>
                <a:gd name="T44" fmla="*/ 937054857 w 77"/>
                <a:gd name="T45" fmla="*/ 571228067 h 86"/>
                <a:gd name="T46" fmla="*/ 739782764 w 77"/>
                <a:gd name="T47" fmla="*/ 571228067 h 86"/>
                <a:gd name="T48" fmla="*/ 739782764 w 77"/>
                <a:gd name="T49" fmla="*/ 794756643 h 86"/>
                <a:gd name="T50" fmla="*/ 517845452 w 77"/>
                <a:gd name="T51" fmla="*/ 794756643 h 86"/>
                <a:gd name="T52" fmla="*/ 517845452 w 77"/>
                <a:gd name="T53" fmla="*/ 993442066 h 86"/>
                <a:gd name="T54" fmla="*/ 739782764 w 77"/>
                <a:gd name="T55" fmla="*/ 993442066 h 86"/>
                <a:gd name="T56" fmla="*/ 739782764 w 77"/>
                <a:gd name="T57" fmla="*/ 1216965659 h 86"/>
                <a:gd name="T58" fmla="*/ 443869658 w 77"/>
                <a:gd name="T59" fmla="*/ 894099355 h 86"/>
                <a:gd name="T60" fmla="*/ 1060351156 w 77"/>
                <a:gd name="T61" fmla="*/ 471885355 h 86"/>
                <a:gd name="T62" fmla="*/ 443869658 w 77"/>
                <a:gd name="T63" fmla="*/ 894099355 h 86"/>
                <a:gd name="T64" fmla="*/ 887734351 w 77"/>
                <a:gd name="T65" fmla="*/ 298033118 h 86"/>
                <a:gd name="T66" fmla="*/ 493185199 w 77"/>
                <a:gd name="T67" fmla="*/ 397375830 h 86"/>
                <a:gd name="T68" fmla="*/ 295913105 w 77"/>
                <a:gd name="T69" fmla="*/ 769918473 h 86"/>
                <a:gd name="T70" fmla="*/ 394549152 w 77"/>
                <a:gd name="T71" fmla="*/ 1167294303 h 86"/>
                <a:gd name="T72" fmla="*/ 764438051 w 77"/>
                <a:gd name="T73" fmla="*/ 1365984710 h 86"/>
                <a:gd name="T74" fmla="*/ 1158987203 w 77"/>
                <a:gd name="T75" fmla="*/ 1266641998 h 86"/>
                <a:gd name="T76" fmla="*/ 1356264262 w 77"/>
                <a:gd name="T77" fmla="*/ 894099355 h 86"/>
                <a:gd name="T78" fmla="*/ 1257628215 w 77"/>
                <a:gd name="T79" fmla="*/ 496723525 h 86"/>
                <a:gd name="T80" fmla="*/ 887734351 w 77"/>
                <a:gd name="T81" fmla="*/ 298033118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文本框 31"/>
            <p:cNvSpPr txBox="1">
              <a:spLocks noChangeArrowheads="1"/>
            </p:cNvSpPr>
            <p:nvPr/>
          </p:nvSpPr>
          <p:spPr bwMode="auto">
            <a:xfrm>
              <a:off x="2501045" y="4127691"/>
              <a:ext cx="16181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1600" dirty="0"/>
                <a:t>总结</a:t>
              </a:r>
            </a:p>
          </p:txBody>
        </p:sp>
      </p:grpSp>
      <p:grpSp>
        <p:nvGrpSpPr>
          <p:cNvPr id="34" name="组合 33"/>
          <p:cNvGrpSpPr>
            <a:grpSpLocks/>
          </p:cNvGrpSpPr>
          <p:nvPr/>
        </p:nvGrpSpPr>
        <p:grpSpPr bwMode="auto">
          <a:xfrm>
            <a:off x="4760913" y="1401763"/>
            <a:ext cx="1235075" cy="755650"/>
            <a:chOff x="0" y="1587632"/>
            <a:chExt cx="1473572" cy="901650"/>
          </a:xfrm>
        </p:grpSpPr>
        <p:sp>
          <p:nvSpPr>
            <p:cNvPr id="19488" name="文本框 34"/>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01</a:t>
              </a:r>
              <a:endParaRPr lang="zh-CN" altLang="en-US">
                <a:solidFill>
                  <a:srgbClr val="044875"/>
                </a:solidFill>
                <a:latin typeface="Impact" pitchFamily="34" charset="0"/>
              </a:endParaRPr>
            </a:p>
          </p:txBody>
        </p:sp>
        <p:sp>
          <p:nvSpPr>
            <p:cNvPr id="36" name="椭圆 35"/>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8" name="文本框 37"/>
          <p:cNvSpPr txBox="1"/>
          <p:nvPr/>
        </p:nvSpPr>
        <p:spPr bwMode="auto">
          <a:xfrm>
            <a:off x="5756275" y="1586985"/>
            <a:ext cx="3917534" cy="400110"/>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rgbClr val="044875"/>
                </a:solidFill>
                <a:latin typeface="+mj-lt"/>
                <a:ea typeface="+mn-ea"/>
              </a:rPr>
              <a:t>高频数据极端异常未深入处理</a:t>
            </a:r>
          </a:p>
        </p:txBody>
      </p:sp>
      <p:grpSp>
        <p:nvGrpSpPr>
          <p:cNvPr id="40" name="组合 39"/>
          <p:cNvGrpSpPr>
            <a:grpSpLocks/>
          </p:cNvGrpSpPr>
          <p:nvPr/>
        </p:nvGrpSpPr>
        <p:grpSpPr bwMode="auto">
          <a:xfrm>
            <a:off x="4760913" y="2508250"/>
            <a:ext cx="1235075" cy="757238"/>
            <a:chOff x="0" y="1587632"/>
            <a:chExt cx="1473572" cy="901650"/>
          </a:xfrm>
        </p:grpSpPr>
        <p:sp>
          <p:nvSpPr>
            <p:cNvPr id="19484" name="文本框 40"/>
            <p:cNvSpPr txBox="1">
              <a:spLocks noChangeArrowheads="1"/>
            </p:cNvSpPr>
            <p:nvPr/>
          </p:nvSpPr>
          <p:spPr bwMode="auto">
            <a:xfrm>
              <a:off x="0" y="1730397"/>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02</a:t>
              </a:r>
              <a:endParaRPr lang="zh-CN" altLang="en-US">
                <a:solidFill>
                  <a:srgbClr val="044875"/>
                </a:solidFill>
                <a:latin typeface="Impact" pitchFamily="34" charset="0"/>
              </a:endParaRPr>
            </a:p>
          </p:txBody>
        </p:sp>
        <p:sp>
          <p:nvSpPr>
            <p:cNvPr id="42" name="椭圆 41"/>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 name="文本框 43"/>
          <p:cNvSpPr txBox="1"/>
          <p:nvPr/>
        </p:nvSpPr>
        <p:spPr bwMode="auto">
          <a:xfrm>
            <a:off x="5654675" y="2695715"/>
            <a:ext cx="4427537" cy="400110"/>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rgbClr val="044875"/>
                </a:solidFill>
                <a:latin typeface="+mj-lt"/>
                <a:ea typeface="+mn-ea"/>
              </a:rPr>
              <a:t>模型未考虑异方差与非线性结构</a:t>
            </a:r>
          </a:p>
        </p:txBody>
      </p:sp>
      <p:grpSp>
        <p:nvGrpSpPr>
          <p:cNvPr id="46" name="组合 45"/>
          <p:cNvGrpSpPr>
            <a:grpSpLocks/>
          </p:cNvGrpSpPr>
          <p:nvPr/>
        </p:nvGrpSpPr>
        <p:grpSpPr bwMode="auto">
          <a:xfrm>
            <a:off x="4760913" y="3616325"/>
            <a:ext cx="1235075" cy="755650"/>
            <a:chOff x="0" y="1587632"/>
            <a:chExt cx="1473572" cy="901650"/>
          </a:xfrm>
        </p:grpSpPr>
        <p:sp>
          <p:nvSpPr>
            <p:cNvPr id="19480" name="文本框 46"/>
            <p:cNvSpPr txBox="1">
              <a:spLocks noChangeArrowheads="1"/>
            </p:cNvSpPr>
            <p:nvPr/>
          </p:nvSpPr>
          <p:spPr bwMode="auto">
            <a:xfrm>
              <a:off x="0" y="1747704"/>
              <a:ext cx="1473572" cy="6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a:solidFill>
                    <a:srgbClr val="044875"/>
                  </a:solidFill>
                  <a:latin typeface="Impact" pitchFamily="34" charset="0"/>
                </a:rPr>
                <a:t>03</a:t>
              </a:r>
              <a:endParaRPr lang="zh-CN" altLang="en-US">
                <a:solidFill>
                  <a:srgbClr val="044875"/>
                </a:solidFill>
                <a:latin typeface="Impact" pitchFamily="34" charset="0"/>
              </a:endParaRPr>
            </a:p>
          </p:txBody>
        </p:sp>
        <p:sp>
          <p:nvSpPr>
            <p:cNvPr id="48" name="椭圆 47"/>
            <p:cNvSpPr/>
            <p:nvPr/>
          </p:nvSpPr>
          <p:spPr>
            <a:xfrm>
              <a:off x="286001" y="1587632"/>
              <a:ext cx="901568" cy="90165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0" name="文本框 49"/>
          <p:cNvSpPr txBox="1"/>
          <p:nvPr/>
        </p:nvSpPr>
        <p:spPr bwMode="auto">
          <a:xfrm>
            <a:off x="5778500" y="3820656"/>
            <a:ext cx="5887230" cy="400110"/>
          </a:xfrm>
          <a:prstGeom prst="rect">
            <a:avLst/>
          </a:prstGeom>
          <a:noFill/>
        </p:spPr>
        <p:txBody>
          <a:bodyPr wrap="square">
            <a:spAutoFit/>
          </a:bodyPr>
          <a:lstStyle/>
          <a:p>
            <a:pPr algn="ctr" eaLnBrk="1" fontAlgn="auto" hangingPunct="1">
              <a:spcBef>
                <a:spcPts val="0"/>
              </a:spcBef>
              <a:spcAft>
                <a:spcPts val="0"/>
              </a:spcAft>
              <a:defRPr/>
            </a:pPr>
            <a:r>
              <a:rPr lang="zh-CN" altLang="en-US" sz="2000" b="1" dirty="0">
                <a:solidFill>
                  <a:srgbClr val="044875"/>
                </a:solidFill>
                <a:latin typeface="+mj-lt"/>
                <a:ea typeface="+mn-ea"/>
              </a:rPr>
              <a:t>个股与行业之间存在差异，适用性待进一步扩展</a:t>
            </a:r>
          </a:p>
        </p:txBody>
      </p:sp>
      <p:cxnSp>
        <p:nvCxnSpPr>
          <p:cNvPr id="59" name="直接连接符 58"/>
          <p:cNvCxnSpPr/>
          <p:nvPr/>
        </p:nvCxnSpPr>
        <p:spPr>
          <a:xfrm flipH="1">
            <a:off x="19050" y="5002213"/>
            <a:ext cx="12141200" cy="0"/>
          </a:xfrm>
          <a:prstGeom prst="line">
            <a:avLst/>
          </a:prstGeom>
          <a:ln w="19050">
            <a:solidFill>
              <a:srgbClr val="044875"/>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文本框 71"/>
          <p:cNvSpPr txBox="1">
            <a:spLocks noChangeArrowheads="1"/>
          </p:cNvSpPr>
          <p:nvPr/>
        </p:nvSpPr>
        <p:spPr bwMode="auto">
          <a:xfrm>
            <a:off x="488950" y="5129213"/>
            <a:ext cx="11671300"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lnSpc>
                <a:spcPts val="2300"/>
              </a:lnSpc>
              <a:buFont typeface="Wingdings" pitchFamily="2" charset="2"/>
              <a:buChar char="Ø"/>
            </a:pPr>
            <a:r>
              <a:rPr lang="zh-CN" altLang="en-US" sz="1800" dirty="0">
                <a:solidFill>
                  <a:srgbClr val="044875"/>
                </a:solidFill>
              </a:rPr>
              <a:t>实证高频数据预测效益</a:t>
            </a:r>
            <a:endParaRPr lang="en-US" altLang="zh-CN" sz="1800" dirty="0">
              <a:solidFill>
                <a:srgbClr val="044875"/>
              </a:solidFill>
            </a:endParaRPr>
          </a:p>
          <a:p>
            <a:pPr eaLnBrk="1" hangingPunct="1">
              <a:lnSpc>
                <a:spcPts val="2300"/>
              </a:lnSpc>
              <a:buFont typeface="Wingdings" pitchFamily="2" charset="2"/>
              <a:buChar char="Ø"/>
            </a:pPr>
            <a:endParaRPr lang="en-US" altLang="zh-CN" sz="1800" dirty="0">
              <a:solidFill>
                <a:srgbClr val="044875"/>
              </a:solidFill>
            </a:endParaRPr>
          </a:p>
          <a:p>
            <a:pPr eaLnBrk="1" hangingPunct="1">
              <a:lnSpc>
                <a:spcPts val="2300"/>
              </a:lnSpc>
              <a:buFont typeface="Wingdings" pitchFamily="2" charset="2"/>
              <a:buChar char="Ø"/>
            </a:pPr>
            <a:r>
              <a:rPr lang="zh-CN" altLang="en-US" sz="1800" dirty="0">
                <a:solidFill>
                  <a:srgbClr val="044875"/>
                </a:solidFill>
              </a:rPr>
              <a:t>提供完整数据建模及参数选择流程</a:t>
            </a:r>
            <a:endParaRPr lang="en-US" altLang="zh-CN" sz="2400" dirty="0">
              <a:solidFill>
                <a:srgbClr val="0072A9"/>
              </a:solidFill>
            </a:endParaRPr>
          </a:p>
        </p:txBody>
      </p:sp>
      <p:pic>
        <p:nvPicPr>
          <p:cNvPr id="39" name="Picture 2" descr="图片4">
            <a:extLst>
              <a:ext uri="{FF2B5EF4-FFF2-40B4-BE49-F238E27FC236}">
                <a16:creationId xmlns:a16="http://schemas.microsoft.com/office/drawing/2014/main" id="{D3CE0BB7-99F2-4AF5-9ED3-E663CC5E8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287" y="6621463"/>
            <a:ext cx="1139352" cy="236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a:solidFill>
                  <a:schemeClr val="bg1"/>
                </a:solidFill>
                <a:latin typeface="Impact" pitchFamily="34" charset="0"/>
              </a:rPr>
              <a:t>6</a:t>
            </a:r>
            <a:endParaRPr lang="zh-CN" altLang="en-US" sz="1150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dirty="0">
                <a:solidFill>
                  <a:schemeClr val="bg1"/>
                </a:solidFill>
                <a:latin typeface="微软雅黑" pitchFamily="34" charset="-122"/>
                <a:ea typeface="微软雅黑" pitchFamily="34" charset="-122"/>
              </a:rPr>
              <a:t>展望</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200275" y="254000"/>
            <a:ext cx="9991725" cy="21907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1" name="组合 20"/>
          <p:cNvGrpSpPr>
            <a:grpSpLocks/>
          </p:cNvGrpSpPr>
          <p:nvPr/>
        </p:nvGrpSpPr>
        <p:grpSpPr bwMode="auto">
          <a:xfrm>
            <a:off x="550863" y="82550"/>
            <a:ext cx="2106613" cy="585788"/>
            <a:chOff x="551544" y="82976"/>
            <a:chExt cx="2105830" cy="584775"/>
          </a:xfrm>
        </p:grpSpPr>
        <p:sp>
          <p:nvSpPr>
            <p:cNvPr id="7251" name="文本框 3"/>
            <p:cNvSpPr txBox="1">
              <a:spLocks noChangeArrowheads="1"/>
            </p:cNvSpPr>
            <p:nvPr/>
          </p:nvSpPr>
          <p:spPr bwMode="auto">
            <a:xfrm>
              <a:off x="800100" y="111278"/>
              <a:ext cx="1857274" cy="52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dirty="0">
                  <a:solidFill>
                    <a:srgbClr val="044875"/>
                  </a:solidFill>
                  <a:latin typeface="微软雅黑" pitchFamily="34" charset="-122"/>
                  <a:ea typeface="微软雅黑" pitchFamily="34" charset="-122"/>
                </a:rPr>
                <a:t>展望</a:t>
              </a: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06</a:t>
              </a:r>
              <a:endParaRPr lang="zh-CN" altLang="en-US" sz="3200" dirty="0">
                <a:solidFill>
                  <a:schemeClr val="bg2">
                    <a:lumMod val="25000"/>
                  </a:schemeClr>
                </a:solidFill>
                <a:latin typeface="Impact" panose="020B0806030902050204"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8"/>
          <p:cNvGrpSpPr>
            <a:grpSpLocks/>
          </p:cNvGrpSpPr>
          <p:nvPr/>
        </p:nvGrpSpPr>
        <p:grpSpPr bwMode="auto">
          <a:xfrm>
            <a:off x="6907213" y="2155825"/>
            <a:ext cx="1041400" cy="1041400"/>
            <a:chOff x="6907679" y="2155364"/>
            <a:chExt cx="1041578" cy="1041578"/>
          </a:xfrm>
        </p:grpSpPr>
        <p:sp>
          <p:nvSpPr>
            <p:cNvPr id="10" name="任意多边形 9"/>
            <p:cNvSpPr/>
            <p:nvPr/>
          </p:nvSpPr>
          <p:spPr>
            <a:xfrm>
              <a:off x="6907679" y="215536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8416" tIns="208416" rIns="208416" bIns="208416" spcCol="1270" anchor="ctr"/>
            <a:lstStyle/>
            <a:p>
              <a:pPr algn="ctr" defTabSz="1955800" eaLnBrk="1" fontAlgn="auto" hangingPunct="1">
                <a:lnSpc>
                  <a:spcPct val="90000"/>
                </a:lnSpc>
                <a:spcAft>
                  <a:spcPct val="35000"/>
                </a:spcAft>
                <a:defRPr/>
              </a:pPr>
              <a:endParaRPr lang="zh-CN" altLang="en-US" sz="4400"/>
            </a:p>
          </p:txBody>
        </p:sp>
        <p:sp>
          <p:nvSpPr>
            <p:cNvPr id="7250" name="Freeform 59"/>
            <p:cNvSpPr>
              <a:spLocks noEditPoints="1"/>
            </p:cNvSpPr>
            <p:nvPr/>
          </p:nvSpPr>
          <p:spPr bwMode="auto">
            <a:xfrm>
              <a:off x="7172480" y="2487626"/>
              <a:ext cx="511976" cy="387388"/>
            </a:xfrm>
            <a:custGeom>
              <a:avLst/>
              <a:gdLst>
                <a:gd name="T0" fmla="*/ 361662614 w 111"/>
                <a:gd name="T1" fmla="*/ 42538892 h 84"/>
                <a:gd name="T2" fmla="*/ 616949530 w 111"/>
                <a:gd name="T3" fmla="*/ 85073172 h 84"/>
                <a:gd name="T4" fmla="*/ 425484343 w 111"/>
                <a:gd name="T5" fmla="*/ 1084686400 h 84"/>
                <a:gd name="T6" fmla="*/ 106371086 w 111"/>
                <a:gd name="T7" fmla="*/ 1020882674 h 84"/>
                <a:gd name="T8" fmla="*/ 361662614 w 111"/>
                <a:gd name="T9" fmla="*/ 42538892 h 84"/>
                <a:gd name="T10" fmla="*/ 425484343 w 111"/>
                <a:gd name="T11" fmla="*/ 1446248533 h 84"/>
                <a:gd name="T12" fmla="*/ 361662614 w 111"/>
                <a:gd name="T13" fmla="*/ 1616394877 h 84"/>
                <a:gd name="T14" fmla="*/ 2147483646 w 111"/>
                <a:gd name="T15" fmla="*/ 1616394877 h 84"/>
                <a:gd name="T16" fmla="*/ 2147483646 w 111"/>
                <a:gd name="T17" fmla="*/ 1616394877 h 84"/>
                <a:gd name="T18" fmla="*/ 2147483646 w 111"/>
                <a:gd name="T19" fmla="*/ 1531321705 h 84"/>
                <a:gd name="T20" fmla="*/ 2147483646 w 111"/>
                <a:gd name="T21" fmla="*/ 574247369 h 84"/>
                <a:gd name="T22" fmla="*/ 2147483646 w 111"/>
                <a:gd name="T23" fmla="*/ 552977923 h 84"/>
                <a:gd name="T24" fmla="*/ 2147483646 w 111"/>
                <a:gd name="T25" fmla="*/ 510439031 h 84"/>
                <a:gd name="T26" fmla="*/ 2042323000 w 111"/>
                <a:gd name="T27" fmla="*/ 233950070 h 84"/>
                <a:gd name="T28" fmla="*/ 2021050628 w 111"/>
                <a:gd name="T29" fmla="*/ 212685236 h 84"/>
                <a:gd name="T30" fmla="*/ 1978501271 w 111"/>
                <a:gd name="T31" fmla="*/ 212685236 h 84"/>
                <a:gd name="T32" fmla="*/ 702048243 w 111"/>
                <a:gd name="T33" fmla="*/ 212685236 h 84"/>
                <a:gd name="T34" fmla="*/ 702048243 w 111"/>
                <a:gd name="T35" fmla="*/ 361562133 h 84"/>
                <a:gd name="T36" fmla="*/ 1893402558 w 111"/>
                <a:gd name="T37" fmla="*/ 361562133 h 84"/>
                <a:gd name="T38" fmla="*/ 1872130186 w 111"/>
                <a:gd name="T39" fmla="*/ 616781649 h 84"/>
                <a:gd name="T40" fmla="*/ 1872130186 w 111"/>
                <a:gd name="T41" fmla="*/ 659320541 h 84"/>
                <a:gd name="T42" fmla="*/ 1914679542 w 111"/>
                <a:gd name="T43" fmla="*/ 659320541 h 84"/>
                <a:gd name="T44" fmla="*/ 2147483646 w 111"/>
                <a:gd name="T45" fmla="*/ 659320541 h 84"/>
                <a:gd name="T46" fmla="*/ 2147483646 w 111"/>
                <a:gd name="T47" fmla="*/ 1446248533 h 84"/>
                <a:gd name="T48" fmla="*/ 425484343 w 111"/>
                <a:gd name="T49" fmla="*/ 1446248533 h 84"/>
                <a:gd name="T50" fmla="*/ 2147483646 w 111"/>
                <a:gd name="T51" fmla="*/ 574247369 h 84"/>
                <a:gd name="T52" fmla="*/ 1957224287 w 111"/>
                <a:gd name="T53" fmla="*/ 574247369 h 84"/>
                <a:gd name="T54" fmla="*/ 1978501271 w 111"/>
                <a:gd name="T55" fmla="*/ 404096413 h 84"/>
                <a:gd name="T56" fmla="*/ 2147483646 w 111"/>
                <a:gd name="T57" fmla="*/ 574247369 h 84"/>
                <a:gd name="T58" fmla="*/ 723320615 w 111"/>
                <a:gd name="T59" fmla="*/ 957074336 h 84"/>
                <a:gd name="T60" fmla="*/ 1680660387 w 111"/>
                <a:gd name="T61" fmla="*/ 957074336 h 84"/>
                <a:gd name="T62" fmla="*/ 1680660387 w 111"/>
                <a:gd name="T63" fmla="*/ 1020882674 h 84"/>
                <a:gd name="T64" fmla="*/ 723320615 w 111"/>
                <a:gd name="T65" fmla="*/ 1020882674 h 84"/>
                <a:gd name="T66" fmla="*/ 723320615 w 111"/>
                <a:gd name="T67" fmla="*/ 957074336 h 84"/>
                <a:gd name="T68" fmla="*/ 723320615 w 111"/>
                <a:gd name="T69" fmla="*/ 723124267 h 84"/>
                <a:gd name="T70" fmla="*/ 1595566285 w 111"/>
                <a:gd name="T71" fmla="*/ 723124267 h 84"/>
                <a:gd name="T72" fmla="*/ 1595566285 w 111"/>
                <a:gd name="T73" fmla="*/ 786927993 h 84"/>
                <a:gd name="T74" fmla="*/ 723320615 w 111"/>
                <a:gd name="T75" fmla="*/ 786927993 h 84"/>
                <a:gd name="T76" fmla="*/ 723320615 w 111"/>
                <a:gd name="T77" fmla="*/ 723124267 h 84"/>
                <a:gd name="T78" fmla="*/ 723320615 w 111"/>
                <a:gd name="T79" fmla="*/ 489174197 h 84"/>
                <a:gd name="T80" fmla="*/ 1595566285 w 111"/>
                <a:gd name="T81" fmla="*/ 489174197 h 84"/>
                <a:gd name="T82" fmla="*/ 1595566285 w 111"/>
                <a:gd name="T83" fmla="*/ 552977923 h 84"/>
                <a:gd name="T84" fmla="*/ 723320615 w 111"/>
                <a:gd name="T85" fmla="*/ 552977923 h 84"/>
                <a:gd name="T86" fmla="*/ 723320615 w 111"/>
                <a:gd name="T87" fmla="*/ 489174197 h 84"/>
                <a:gd name="T88" fmla="*/ 85098714 w 111"/>
                <a:gd name="T89" fmla="*/ 1488782813 h 84"/>
                <a:gd name="T90" fmla="*/ 212742171 w 111"/>
                <a:gd name="T91" fmla="*/ 1531321705 h 84"/>
                <a:gd name="T92" fmla="*/ 212742171 w 111"/>
                <a:gd name="T93" fmla="*/ 1680198603 h 84"/>
                <a:gd name="T94" fmla="*/ 106371086 w 111"/>
                <a:gd name="T95" fmla="*/ 1786541221 h 84"/>
                <a:gd name="T96" fmla="*/ 42549357 w 111"/>
                <a:gd name="T97" fmla="*/ 1765271775 h 84"/>
                <a:gd name="T98" fmla="*/ 0 w 111"/>
                <a:gd name="T99" fmla="*/ 1616394877 h 84"/>
                <a:gd name="T100" fmla="*/ 85098714 w 111"/>
                <a:gd name="T101" fmla="*/ 1488782813 h 84"/>
                <a:gd name="T102" fmla="*/ 85098714 w 111"/>
                <a:gd name="T103" fmla="*/ 1084686400 h 84"/>
                <a:gd name="T104" fmla="*/ 42549357 w 111"/>
                <a:gd name="T105" fmla="*/ 1446248533 h 84"/>
                <a:gd name="T106" fmla="*/ 276563900 w 111"/>
                <a:gd name="T107" fmla="*/ 1510052259 h 84"/>
                <a:gd name="T108" fmla="*/ 382934986 w 111"/>
                <a:gd name="T109" fmla="*/ 1148490126 h 84"/>
                <a:gd name="T110" fmla="*/ 85098714 w 111"/>
                <a:gd name="T111" fmla="*/ 1084686400 h 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 name="组合 4"/>
          <p:cNvGrpSpPr>
            <a:grpSpLocks/>
          </p:cNvGrpSpPr>
          <p:nvPr/>
        </p:nvGrpSpPr>
        <p:grpSpPr bwMode="auto">
          <a:xfrm>
            <a:off x="4198938" y="2155825"/>
            <a:ext cx="1041400" cy="1041400"/>
            <a:chOff x="4199225" y="2155364"/>
            <a:chExt cx="1041578" cy="1041578"/>
          </a:xfrm>
        </p:grpSpPr>
        <p:sp>
          <p:nvSpPr>
            <p:cNvPr id="22" name="任意多边形 21"/>
            <p:cNvSpPr/>
            <p:nvPr/>
          </p:nvSpPr>
          <p:spPr>
            <a:xfrm>
              <a:off x="4199225" y="215536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7248" name="Freeform 74"/>
            <p:cNvSpPr>
              <a:spLocks noEditPoints="1"/>
            </p:cNvSpPr>
            <p:nvPr/>
          </p:nvSpPr>
          <p:spPr bwMode="auto">
            <a:xfrm>
              <a:off x="4492253" y="2527232"/>
              <a:ext cx="455523" cy="297842"/>
            </a:xfrm>
            <a:custGeom>
              <a:avLst/>
              <a:gdLst>
                <a:gd name="T0" fmla="*/ 381084100 w 99"/>
                <a:gd name="T1" fmla="*/ 1217793459 h 65"/>
                <a:gd name="T2" fmla="*/ 1122086585 w 99"/>
                <a:gd name="T3" fmla="*/ 1364767030 h 65"/>
                <a:gd name="T4" fmla="*/ 1841914152 w 99"/>
                <a:gd name="T5" fmla="*/ 1196797889 h 65"/>
                <a:gd name="T6" fmla="*/ 1841914152 w 99"/>
                <a:gd name="T7" fmla="*/ 482916437 h 65"/>
                <a:gd name="T8" fmla="*/ 1122086585 w 99"/>
                <a:gd name="T9" fmla="*/ 587898868 h 65"/>
                <a:gd name="T10" fmla="*/ 381084100 w 99"/>
                <a:gd name="T11" fmla="*/ 482916437 h 65"/>
                <a:gd name="T12" fmla="*/ 381084100 w 99"/>
                <a:gd name="T13" fmla="*/ 1217793459 h 65"/>
                <a:gd name="T14" fmla="*/ 2095971753 w 99"/>
                <a:gd name="T15" fmla="*/ 167969141 h 65"/>
                <a:gd name="T16" fmla="*/ 2095971753 w 99"/>
                <a:gd name="T17" fmla="*/ 356938435 h 65"/>
                <a:gd name="T18" fmla="*/ 1122086585 w 99"/>
                <a:gd name="T19" fmla="*/ 503912007 h 65"/>
                <a:gd name="T20" fmla="*/ 148201417 w 99"/>
                <a:gd name="T21" fmla="*/ 356938435 h 65"/>
                <a:gd name="T22" fmla="*/ 148201417 w 99"/>
                <a:gd name="T23" fmla="*/ 713876870 h 65"/>
                <a:gd name="T24" fmla="*/ 190542050 w 99"/>
                <a:gd name="T25" fmla="*/ 776868162 h 65"/>
                <a:gd name="T26" fmla="*/ 105856183 w 99"/>
                <a:gd name="T27" fmla="*/ 860855024 h 65"/>
                <a:gd name="T28" fmla="*/ 42340633 w 99"/>
                <a:gd name="T29" fmla="*/ 776868162 h 65"/>
                <a:gd name="T30" fmla="*/ 84685867 w 99"/>
                <a:gd name="T31" fmla="*/ 713876870 h 65"/>
                <a:gd name="T32" fmla="*/ 84685867 w 99"/>
                <a:gd name="T33" fmla="*/ 167969141 h 65"/>
                <a:gd name="T34" fmla="*/ 1122086585 w 99"/>
                <a:gd name="T35" fmla="*/ 0 h 65"/>
                <a:gd name="T36" fmla="*/ 2095971753 w 99"/>
                <a:gd name="T37" fmla="*/ 167969141 h 65"/>
                <a:gd name="T38" fmla="*/ 169371734 w 99"/>
                <a:gd name="T39" fmla="*/ 881850594 h 65"/>
                <a:gd name="T40" fmla="*/ 63515550 w 99"/>
                <a:gd name="T41" fmla="*/ 881850594 h 65"/>
                <a:gd name="T42" fmla="*/ 0 w 99"/>
                <a:gd name="T43" fmla="*/ 1217793459 h 65"/>
                <a:gd name="T44" fmla="*/ 42340633 w 99"/>
                <a:gd name="T45" fmla="*/ 1217793459 h 65"/>
                <a:gd name="T46" fmla="*/ 63515550 w 99"/>
                <a:gd name="T47" fmla="*/ 1175797737 h 65"/>
                <a:gd name="T48" fmla="*/ 63515550 w 99"/>
                <a:gd name="T49" fmla="*/ 1217793459 h 65"/>
                <a:gd name="T50" fmla="*/ 127026500 w 99"/>
                <a:gd name="T51" fmla="*/ 1238789029 h 65"/>
                <a:gd name="T52" fmla="*/ 148201417 w 99"/>
                <a:gd name="T53" fmla="*/ 1196797889 h 65"/>
                <a:gd name="T54" fmla="*/ 148201417 w 99"/>
                <a:gd name="T55" fmla="*/ 1238789029 h 65"/>
                <a:gd name="T56" fmla="*/ 169371734 w 99"/>
                <a:gd name="T57" fmla="*/ 1238789029 h 65"/>
                <a:gd name="T58" fmla="*/ 169371734 w 99"/>
                <a:gd name="T59" fmla="*/ 1070815305 h 65"/>
                <a:gd name="T60" fmla="*/ 190542050 w 99"/>
                <a:gd name="T61" fmla="*/ 1217793459 h 65"/>
                <a:gd name="T62" fmla="*/ 232887284 w 99"/>
                <a:gd name="T63" fmla="*/ 1217793459 h 65"/>
                <a:gd name="T64" fmla="*/ 169371734 w 99"/>
                <a:gd name="T65" fmla="*/ 881850594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 name="组合 10"/>
          <p:cNvGrpSpPr>
            <a:grpSpLocks/>
          </p:cNvGrpSpPr>
          <p:nvPr/>
        </p:nvGrpSpPr>
        <p:grpSpPr bwMode="auto">
          <a:xfrm>
            <a:off x="6907213" y="3719513"/>
            <a:ext cx="1041400" cy="1041400"/>
            <a:chOff x="6907679" y="3719090"/>
            <a:chExt cx="1041578" cy="1041578"/>
          </a:xfrm>
        </p:grpSpPr>
        <p:sp>
          <p:nvSpPr>
            <p:cNvPr id="12" name="任意多边形 11"/>
            <p:cNvSpPr/>
            <p:nvPr/>
          </p:nvSpPr>
          <p:spPr>
            <a:xfrm>
              <a:off x="6907679" y="371909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34" name="Freeform 30"/>
            <p:cNvSpPr>
              <a:spLocks noEditPoints="1"/>
            </p:cNvSpPr>
            <p:nvPr/>
          </p:nvSpPr>
          <p:spPr bwMode="auto">
            <a:xfrm>
              <a:off x="7258576" y="4016003"/>
              <a:ext cx="339783" cy="4477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7" name="组合 16"/>
          <p:cNvGrpSpPr>
            <a:grpSpLocks/>
          </p:cNvGrpSpPr>
          <p:nvPr/>
        </p:nvGrpSpPr>
        <p:grpSpPr bwMode="auto">
          <a:xfrm>
            <a:off x="4198938" y="3719513"/>
            <a:ext cx="1041400" cy="1041400"/>
            <a:chOff x="4199225" y="3719090"/>
            <a:chExt cx="1041578" cy="1041578"/>
          </a:xfrm>
        </p:grpSpPr>
        <p:sp>
          <p:nvSpPr>
            <p:cNvPr id="18" name="任意多边形 17"/>
            <p:cNvSpPr/>
            <p:nvPr/>
          </p:nvSpPr>
          <p:spPr>
            <a:xfrm>
              <a:off x="4199225" y="371909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35" name="Freeform 71"/>
            <p:cNvSpPr>
              <a:spLocks noEditPoints="1"/>
            </p:cNvSpPr>
            <p:nvPr/>
          </p:nvSpPr>
          <p:spPr bwMode="auto">
            <a:xfrm>
              <a:off x="4504077" y="3989011"/>
              <a:ext cx="431874" cy="457278"/>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3" name="组合 12"/>
          <p:cNvGrpSpPr>
            <a:grpSpLocks/>
          </p:cNvGrpSpPr>
          <p:nvPr/>
        </p:nvGrpSpPr>
        <p:grpSpPr bwMode="auto">
          <a:xfrm>
            <a:off x="5553075" y="4500563"/>
            <a:ext cx="1041400" cy="1041400"/>
            <a:chOff x="5553452" y="4500954"/>
            <a:chExt cx="1041578" cy="1041578"/>
          </a:xfrm>
        </p:grpSpPr>
        <p:sp>
          <p:nvSpPr>
            <p:cNvPr id="14" name="任意多边形 13"/>
            <p:cNvSpPr/>
            <p:nvPr/>
          </p:nvSpPr>
          <p:spPr>
            <a:xfrm>
              <a:off x="5553452" y="4500954"/>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rgbClr val="04487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7242" name="Freeform 306"/>
            <p:cNvSpPr>
              <a:spLocks noEditPoints="1"/>
            </p:cNvSpPr>
            <p:nvPr/>
          </p:nvSpPr>
          <p:spPr bwMode="auto">
            <a:xfrm>
              <a:off x="5845528" y="4819420"/>
              <a:ext cx="457426" cy="455348"/>
            </a:xfrm>
            <a:custGeom>
              <a:avLst/>
              <a:gdLst>
                <a:gd name="T0" fmla="*/ 1280922173 w 99"/>
                <a:gd name="T1" fmla="*/ 190395257 h 99"/>
                <a:gd name="T2" fmla="*/ 1729245858 w 99"/>
                <a:gd name="T3" fmla="*/ 211552841 h 99"/>
                <a:gd name="T4" fmla="*/ 1686548144 w 99"/>
                <a:gd name="T5" fmla="*/ 423101083 h 99"/>
                <a:gd name="T6" fmla="*/ 2049476401 w 99"/>
                <a:gd name="T7" fmla="*/ 655811507 h 99"/>
                <a:gd name="T8" fmla="*/ 1921383260 w 99"/>
                <a:gd name="T9" fmla="*/ 803896196 h 99"/>
                <a:gd name="T10" fmla="*/ 2113520661 w 99"/>
                <a:gd name="T11" fmla="*/ 1205844295 h 99"/>
                <a:gd name="T12" fmla="*/ 1921383260 w 99"/>
                <a:gd name="T13" fmla="*/ 1269307847 h 99"/>
                <a:gd name="T14" fmla="*/ 1900032092 w 99"/>
                <a:gd name="T15" fmla="*/ 1713566513 h 99"/>
                <a:gd name="T16" fmla="*/ 1707894691 w 99"/>
                <a:gd name="T17" fmla="*/ 1671260545 h 99"/>
                <a:gd name="T18" fmla="*/ 1451713028 w 99"/>
                <a:gd name="T19" fmla="*/ 2052051059 h 99"/>
                <a:gd name="T20" fmla="*/ 1302268720 w 99"/>
                <a:gd name="T21" fmla="*/ 1903966370 h 99"/>
                <a:gd name="T22" fmla="*/ 896647369 w 99"/>
                <a:gd name="T23" fmla="*/ 2094361627 h 99"/>
                <a:gd name="T24" fmla="*/ 832598488 w 99"/>
                <a:gd name="T25" fmla="*/ 1925119355 h 99"/>
                <a:gd name="T26" fmla="*/ 384274804 w 99"/>
                <a:gd name="T27" fmla="*/ 1882808786 h 99"/>
                <a:gd name="T28" fmla="*/ 426972518 w 99"/>
                <a:gd name="T29" fmla="*/ 1692413529 h 99"/>
                <a:gd name="T30" fmla="*/ 64044260 w 99"/>
                <a:gd name="T31" fmla="*/ 1438550120 h 99"/>
                <a:gd name="T32" fmla="*/ 192137402 w 99"/>
                <a:gd name="T33" fmla="*/ 1290465431 h 99"/>
                <a:gd name="T34" fmla="*/ 0 w 99"/>
                <a:gd name="T35" fmla="*/ 888517333 h 99"/>
                <a:gd name="T36" fmla="*/ 192137402 w 99"/>
                <a:gd name="T37" fmla="*/ 825053780 h 99"/>
                <a:gd name="T38" fmla="*/ 213488569 w 99"/>
                <a:gd name="T39" fmla="*/ 380795114 h 99"/>
                <a:gd name="T40" fmla="*/ 405625971 w 99"/>
                <a:gd name="T41" fmla="*/ 423101083 h 99"/>
                <a:gd name="T42" fmla="*/ 661807633 w 99"/>
                <a:gd name="T43" fmla="*/ 63463553 h 99"/>
                <a:gd name="T44" fmla="*/ 811251942 w 99"/>
                <a:gd name="T45" fmla="*/ 190395257 h 99"/>
                <a:gd name="T46" fmla="*/ 1216873292 w 99"/>
                <a:gd name="T47" fmla="*/ 0 h 99"/>
                <a:gd name="T48" fmla="*/ 768554228 w 99"/>
                <a:gd name="T49" fmla="*/ 1227001878 h 99"/>
                <a:gd name="T50" fmla="*/ 960691630 w 99"/>
                <a:gd name="T51" fmla="*/ 994291454 h 99"/>
                <a:gd name="T52" fmla="*/ 1238224459 w 99"/>
                <a:gd name="T53" fmla="*/ 1163533726 h 99"/>
                <a:gd name="T54" fmla="*/ 1366317601 w 99"/>
                <a:gd name="T55" fmla="*/ 1184691310 h 99"/>
                <a:gd name="T56" fmla="*/ 1152829032 w 99"/>
                <a:gd name="T57" fmla="*/ 1142380742 h 99"/>
                <a:gd name="T58" fmla="*/ 1238224459 w 99"/>
                <a:gd name="T59" fmla="*/ 1459707704 h 99"/>
                <a:gd name="T60" fmla="*/ 1515757289 w 99"/>
                <a:gd name="T61" fmla="*/ 1502018272 h 99"/>
                <a:gd name="T62" fmla="*/ 1515757289 w 99"/>
                <a:gd name="T63" fmla="*/ 592343355 h 99"/>
                <a:gd name="T64" fmla="*/ 597763373 w 99"/>
                <a:gd name="T65" fmla="*/ 592343355 h 99"/>
                <a:gd name="T66" fmla="*/ 597763373 w 99"/>
                <a:gd name="T67" fmla="*/ 1502018272 h 99"/>
                <a:gd name="T68" fmla="*/ 1174180199 w 99"/>
                <a:gd name="T69" fmla="*/ 1671260545 h 99"/>
                <a:gd name="T70" fmla="*/ 1024735890 w 99"/>
                <a:gd name="T71" fmla="*/ 1396239552 h 99"/>
                <a:gd name="T72" fmla="*/ 747203061 w 99"/>
                <a:gd name="T73" fmla="*/ 1586639408 h 99"/>
                <a:gd name="T74" fmla="*/ 896647369 w 99"/>
                <a:gd name="T75" fmla="*/ 1502018272 h 99"/>
                <a:gd name="T76" fmla="*/ 960691630 w 99"/>
                <a:gd name="T77" fmla="*/ 1100070174 h 99"/>
                <a:gd name="T78" fmla="*/ 811251942 w 99"/>
                <a:gd name="T79" fmla="*/ 1248154863 h 99"/>
                <a:gd name="T80" fmla="*/ 1088784771 w 99"/>
                <a:gd name="T81" fmla="*/ 782743212 h 99"/>
                <a:gd name="T82" fmla="*/ 1088784771 w 99"/>
                <a:gd name="T83" fmla="*/ 973138469 h 99"/>
                <a:gd name="T84" fmla="*/ 1088784771 w 99"/>
                <a:gd name="T85" fmla="*/ 782743212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 name="组合 22"/>
          <p:cNvGrpSpPr>
            <a:grpSpLocks/>
          </p:cNvGrpSpPr>
          <p:nvPr/>
        </p:nvGrpSpPr>
        <p:grpSpPr bwMode="auto">
          <a:xfrm>
            <a:off x="4610100" y="2152650"/>
            <a:ext cx="2914650" cy="2640013"/>
            <a:chOff x="4609333" y="2151997"/>
            <a:chExt cx="2915626" cy="2641183"/>
          </a:xfrm>
        </p:grpSpPr>
        <p:cxnSp>
          <p:nvCxnSpPr>
            <p:cNvPr id="26" name="直接箭头连接符 25"/>
            <p:cNvCxnSpPr/>
            <p:nvPr/>
          </p:nvCxnSpPr>
          <p:spPr>
            <a:xfrm rot="4020000" flipV="1">
              <a:off x="6591975" y="2200448"/>
              <a:ext cx="289053" cy="192151"/>
            </a:xfrm>
            <a:prstGeom prst="straightConnector1">
              <a:avLst/>
            </a:prstGeom>
            <a:ln w="38100">
              <a:solidFill>
                <a:schemeClr val="bg2">
                  <a:lumMod val="2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4020000" flipH="1">
              <a:off x="5275496" y="4552578"/>
              <a:ext cx="289053" cy="192152"/>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619781" y="4531126"/>
              <a:ext cx="287434" cy="192173"/>
            </a:xfrm>
            <a:prstGeom prst="straightConnector1">
              <a:avLst/>
            </a:prstGeom>
            <a:ln w="38100">
              <a:solidFill>
                <a:schemeClr val="bg2">
                  <a:lumMod val="2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7560000" flipH="1">
              <a:off x="4561676" y="3347925"/>
              <a:ext cx="289053" cy="193740"/>
            </a:xfrm>
            <a:prstGeom prst="straightConnector1">
              <a:avLst/>
            </a:prstGeom>
            <a:ln w="38100">
              <a:solidFill>
                <a:schemeClr val="bg2">
                  <a:lumMod val="2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14160000" flipH="1" flipV="1">
              <a:off x="7284357" y="3355071"/>
              <a:ext cx="287465" cy="193740"/>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266778" y="2199643"/>
              <a:ext cx="289022" cy="193761"/>
            </a:xfrm>
            <a:prstGeom prst="straightConnector1">
              <a:avLst/>
            </a:prstGeom>
            <a:ln w="38100">
              <a:solidFill>
                <a:srgbClr val="044875"/>
              </a:solidFill>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19" name="组合 18"/>
          <p:cNvGrpSpPr>
            <a:grpSpLocks/>
          </p:cNvGrpSpPr>
          <p:nvPr/>
        </p:nvGrpSpPr>
        <p:grpSpPr bwMode="auto">
          <a:xfrm>
            <a:off x="5553075" y="1373188"/>
            <a:ext cx="1041400" cy="1041400"/>
            <a:chOff x="5553452" y="1373500"/>
            <a:chExt cx="1041578" cy="1041578"/>
          </a:xfrm>
        </p:grpSpPr>
        <p:sp>
          <p:nvSpPr>
            <p:cNvPr id="8" name="任意多边形 7"/>
            <p:cNvSpPr/>
            <p:nvPr/>
          </p:nvSpPr>
          <p:spPr>
            <a:xfrm>
              <a:off x="5553452" y="1373500"/>
              <a:ext cx="1041578" cy="1041578"/>
            </a:xfrm>
            <a:custGeom>
              <a:avLst/>
              <a:gdLst>
                <a:gd name="connsiteX0" fmla="*/ 0 w 1041578"/>
                <a:gd name="connsiteY0" fmla="*/ 520789 h 1041578"/>
                <a:gd name="connsiteX1" fmla="*/ 520789 w 1041578"/>
                <a:gd name="connsiteY1" fmla="*/ 0 h 1041578"/>
                <a:gd name="connsiteX2" fmla="*/ 1041578 w 1041578"/>
                <a:gd name="connsiteY2" fmla="*/ 520789 h 1041578"/>
                <a:gd name="connsiteX3" fmla="*/ 520789 w 1041578"/>
                <a:gd name="connsiteY3" fmla="*/ 1041578 h 1041578"/>
                <a:gd name="connsiteX4" fmla="*/ 0 w 1041578"/>
                <a:gd name="connsiteY4" fmla="*/ 520789 h 104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8" h="1041578">
                  <a:moveTo>
                    <a:pt x="0" y="520789"/>
                  </a:moveTo>
                  <a:cubicBezTo>
                    <a:pt x="0" y="233165"/>
                    <a:pt x="233165" y="0"/>
                    <a:pt x="520789" y="0"/>
                  </a:cubicBezTo>
                  <a:cubicBezTo>
                    <a:pt x="808413" y="0"/>
                    <a:pt x="1041578" y="233165"/>
                    <a:pt x="1041578" y="520789"/>
                  </a:cubicBezTo>
                  <a:cubicBezTo>
                    <a:pt x="1041578" y="808413"/>
                    <a:pt x="808413" y="1041578"/>
                    <a:pt x="520789" y="1041578"/>
                  </a:cubicBezTo>
                  <a:cubicBezTo>
                    <a:pt x="233165" y="1041578"/>
                    <a:pt x="0" y="808413"/>
                    <a:pt x="0" y="520789"/>
                  </a:cubicBezTo>
                  <a:close/>
                </a:path>
              </a:pathLst>
            </a:custGeom>
            <a:noFill/>
            <a:ln w="38100">
              <a:solidFill>
                <a:schemeClr val="bg2">
                  <a:lumMod val="2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1746" tIns="181746" rIns="181746" bIns="181746" spcCol="1270" anchor="ctr"/>
            <a:lstStyle/>
            <a:p>
              <a:pPr algn="ctr" defTabSz="1022350" eaLnBrk="1" fontAlgn="auto" hangingPunct="1">
                <a:lnSpc>
                  <a:spcPct val="90000"/>
                </a:lnSpc>
                <a:spcAft>
                  <a:spcPct val="35000"/>
                </a:spcAft>
                <a:defRPr/>
              </a:pPr>
              <a:endParaRPr lang="zh-CN" altLang="en-US" sz="2300"/>
            </a:p>
          </p:txBody>
        </p:sp>
        <p:sp>
          <p:nvSpPr>
            <p:cNvPr id="48" name="Freeform 48"/>
            <p:cNvSpPr>
              <a:spLocks noEditPoints="1"/>
            </p:cNvSpPr>
            <p:nvPr/>
          </p:nvSpPr>
          <p:spPr bwMode="auto">
            <a:xfrm>
              <a:off x="5913877" y="1649772"/>
              <a:ext cx="320730" cy="509674"/>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4" name="组合 23"/>
          <p:cNvGrpSpPr>
            <a:grpSpLocks/>
          </p:cNvGrpSpPr>
          <p:nvPr/>
        </p:nvGrpSpPr>
        <p:grpSpPr bwMode="auto">
          <a:xfrm>
            <a:off x="5224463" y="2457450"/>
            <a:ext cx="1687512" cy="1954213"/>
            <a:chOff x="5225107" y="2457523"/>
            <a:chExt cx="1687472" cy="1954095"/>
          </a:xfrm>
        </p:grpSpPr>
        <p:sp>
          <p:nvSpPr>
            <p:cNvPr id="50" name="等腰三角形 49"/>
            <p:cNvSpPr/>
            <p:nvPr/>
          </p:nvSpPr>
          <p:spPr>
            <a:xfrm>
              <a:off x="5266381" y="2457523"/>
              <a:ext cx="1614449" cy="406375"/>
            </a:xfrm>
            <a:prstGeom prst="triangl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任意多边形 52"/>
            <p:cNvSpPr/>
            <p:nvPr/>
          </p:nvSpPr>
          <p:spPr>
            <a:xfrm>
              <a:off x="5225107" y="2911521"/>
              <a:ext cx="765157" cy="1500097"/>
            </a:xfrm>
            <a:custGeom>
              <a:avLst/>
              <a:gdLst>
                <a:gd name="connsiteX0" fmla="*/ 0 w 850900"/>
                <a:gd name="connsiteY0" fmla="*/ 0 h 1536700"/>
                <a:gd name="connsiteX1" fmla="*/ 850900 w 850900"/>
                <a:gd name="connsiteY1" fmla="*/ 1536700 h 1536700"/>
                <a:gd name="connsiteX2" fmla="*/ 0 w 850900"/>
                <a:gd name="connsiteY2" fmla="*/ 1117600 h 1536700"/>
                <a:gd name="connsiteX3" fmla="*/ 0 w 850900"/>
                <a:gd name="connsiteY3" fmla="*/ 0 h 1536700"/>
              </a:gdLst>
              <a:ahLst/>
              <a:cxnLst>
                <a:cxn ang="0">
                  <a:pos x="connsiteX0" y="connsiteY0"/>
                </a:cxn>
                <a:cxn ang="0">
                  <a:pos x="connsiteX1" y="connsiteY1"/>
                </a:cxn>
                <a:cxn ang="0">
                  <a:pos x="connsiteX2" y="connsiteY2"/>
                </a:cxn>
                <a:cxn ang="0">
                  <a:pos x="connsiteX3" y="connsiteY3"/>
                </a:cxn>
              </a:cxnLst>
              <a:rect l="l" t="t" r="r" b="b"/>
              <a:pathLst>
                <a:path w="850900" h="1536700">
                  <a:moveTo>
                    <a:pt x="0" y="0"/>
                  </a:moveTo>
                  <a:lnTo>
                    <a:pt x="850900" y="1536700"/>
                  </a:lnTo>
                  <a:lnTo>
                    <a:pt x="0" y="1117600"/>
                  </a:lnTo>
                  <a:cubicBezTo>
                    <a:pt x="2117" y="745067"/>
                    <a:pt x="4233" y="372533"/>
                    <a:pt x="0" y="0"/>
                  </a:cubicBezTo>
                  <a:close/>
                </a:path>
              </a:pathLst>
            </a:custGeom>
            <a:noFill/>
            <a:ln w="381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任意多边形 53"/>
            <p:cNvSpPr/>
            <p:nvPr/>
          </p:nvSpPr>
          <p:spPr>
            <a:xfrm flipH="1">
              <a:off x="6074399" y="2903584"/>
              <a:ext cx="838180" cy="1508034"/>
            </a:xfrm>
            <a:custGeom>
              <a:avLst/>
              <a:gdLst>
                <a:gd name="connsiteX0" fmla="*/ 0 w 850900"/>
                <a:gd name="connsiteY0" fmla="*/ 0 h 1536700"/>
                <a:gd name="connsiteX1" fmla="*/ 850900 w 850900"/>
                <a:gd name="connsiteY1" fmla="*/ 1536700 h 1536700"/>
                <a:gd name="connsiteX2" fmla="*/ 0 w 850900"/>
                <a:gd name="connsiteY2" fmla="*/ 1117600 h 1536700"/>
                <a:gd name="connsiteX3" fmla="*/ 0 w 850900"/>
                <a:gd name="connsiteY3" fmla="*/ 0 h 1536700"/>
              </a:gdLst>
              <a:ahLst/>
              <a:cxnLst>
                <a:cxn ang="0">
                  <a:pos x="connsiteX0" y="connsiteY0"/>
                </a:cxn>
                <a:cxn ang="0">
                  <a:pos x="connsiteX1" y="connsiteY1"/>
                </a:cxn>
                <a:cxn ang="0">
                  <a:pos x="connsiteX2" y="connsiteY2"/>
                </a:cxn>
                <a:cxn ang="0">
                  <a:pos x="connsiteX3" y="connsiteY3"/>
                </a:cxn>
              </a:cxnLst>
              <a:rect l="l" t="t" r="r" b="b"/>
              <a:pathLst>
                <a:path w="850900" h="1536700">
                  <a:moveTo>
                    <a:pt x="0" y="0"/>
                  </a:moveTo>
                  <a:lnTo>
                    <a:pt x="850900" y="1536700"/>
                  </a:lnTo>
                  <a:lnTo>
                    <a:pt x="0" y="1117600"/>
                  </a:lnTo>
                  <a:cubicBezTo>
                    <a:pt x="2117" y="745067"/>
                    <a:pt x="4233" y="372533"/>
                    <a:pt x="0" y="0"/>
                  </a:cubicBezTo>
                  <a:close/>
                </a:path>
              </a:pathLst>
            </a:custGeom>
            <a:noFill/>
            <a:ln w="381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3" name="文本框 92"/>
          <p:cNvSpPr txBox="1">
            <a:spLocks noChangeArrowheads="1"/>
          </p:cNvSpPr>
          <p:nvPr/>
        </p:nvSpPr>
        <p:spPr bwMode="auto">
          <a:xfrm>
            <a:off x="5459413" y="3046413"/>
            <a:ext cx="11699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2400" b="1">
                <a:solidFill>
                  <a:srgbClr val="044875"/>
                </a:solidFill>
              </a:rPr>
              <a:t>YOUR TITLE</a:t>
            </a:r>
            <a:endParaRPr lang="zh-CN" altLang="en-US" sz="2400" b="1">
              <a:solidFill>
                <a:srgbClr val="044875"/>
              </a:solidFill>
            </a:endParaRPr>
          </a:p>
        </p:txBody>
      </p:sp>
      <p:grpSp>
        <p:nvGrpSpPr>
          <p:cNvPr id="94" name="组合 93"/>
          <p:cNvGrpSpPr>
            <a:grpSpLocks/>
          </p:cNvGrpSpPr>
          <p:nvPr/>
        </p:nvGrpSpPr>
        <p:grpSpPr bwMode="auto">
          <a:xfrm>
            <a:off x="7800976" y="758558"/>
            <a:ext cx="3976687" cy="1613169"/>
            <a:chOff x="7713778" y="528901"/>
            <a:chExt cx="3976371" cy="1612959"/>
          </a:xfrm>
        </p:grpSpPr>
        <p:grpSp>
          <p:nvGrpSpPr>
            <p:cNvPr id="7224" name="组合 56"/>
            <p:cNvGrpSpPr>
              <a:grpSpLocks/>
            </p:cNvGrpSpPr>
            <p:nvPr/>
          </p:nvGrpSpPr>
          <p:grpSpPr bwMode="auto">
            <a:xfrm>
              <a:off x="8836052" y="528901"/>
              <a:ext cx="2854097" cy="1200173"/>
              <a:chOff x="6776335" y="262694"/>
              <a:chExt cx="2854097" cy="1200173"/>
            </a:xfrm>
          </p:grpSpPr>
          <p:sp>
            <p:nvSpPr>
              <p:cNvPr id="59" name="文本框 58"/>
              <p:cNvSpPr txBox="1"/>
              <p:nvPr/>
            </p:nvSpPr>
            <p:spPr>
              <a:xfrm>
                <a:off x="6776335" y="262694"/>
                <a:ext cx="2854097" cy="1200173"/>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bg2">
                        <a:lumMod val="25000"/>
                      </a:schemeClr>
                    </a:solidFill>
                    <a:latin typeface="+mj-lt"/>
                    <a:ea typeface="+mn-ea"/>
                    <a:cs typeface="Arial" panose="020B0604020202020204" pitchFamily="34" charset="0"/>
                  </a:rPr>
                  <a:t>扩展至多因子融合（成交量、波动率等）模型</a:t>
                </a:r>
              </a:p>
            </p:txBody>
          </p:sp>
          <p:cxnSp>
            <p:nvCxnSpPr>
              <p:cNvPr id="61" name="直接连接符 60"/>
              <p:cNvCxnSpPr/>
              <p:nvPr/>
            </p:nvCxnSpPr>
            <p:spPr>
              <a:xfrm>
                <a:off x="6922374" y="1370894"/>
                <a:ext cx="1777859"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7713778" y="1427578"/>
              <a:ext cx="1500069" cy="646030"/>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04</a:t>
              </a:r>
              <a:endParaRPr lang="zh-CN" altLang="en-US" sz="3600" dirty="0">
                <a:solidFill>
                  <a:schemeClr val="bg2">
                    <a:lumMod val="25000"/>
                  </a:schemeClr>
                </a:solidFill>
                <a:latin typeface="Impact" panose="020B0806030902050204" pitchFamily="34" charset="0"/>
                <a:ea typeface="+mn-ea"/>
              </a:endParaRPr>
            </a:p>
          </p:txBody>
        </p:sp>
        <p:sp>
          <p:nvSpPr>
            <p:cNvPr id="92" name="椭圆 91"/>
            <p:cNvSpPr/>
            <p:nvPr/>
          </p:nvSpPr>
          <p:spPr>
            <a:xfrm>
              <a:off x="8050301" y="1316467"/>
              <a:ext cx="825435" cy="825393"/>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95" name="组合 94"/>
          <p:cNvGrpSpPr>
            <a:grpSpLocks/>
          </p:cNvGrpSpPr>
          <p:nvPr/>
        </p:nvGrpSpPr>
        <p:grpSpPr bwMode="auto">
          <a:xfrm>
            <a:off x="7800976" y="2285735"/>
            <a:ext cx="3996531" cy="1614754"/>
            <a:chOff x="7713778" y="527317"/>
            <a:chExt cx="3996214" cy="1614544"/>
          </a:xfrm>
        </p:grpSpPr>
        <p:grpSp>
          <p:nvGrpSpPr>
            <p:cNvPr id="7218" name="组合 95"/>
            <p:cNvGrpSpPr>
              <a:grpSpLocks/>
            </p:cNvGrpSpPr>
            <p:nvPr/>
          </p:nvGrpSpPr>
          <p:grpSpPr bwMode="auto">
            <a:xfrm>
              <a:off x="8855895" y="527317"/>
              <a:ext cx="2854097" cy="1200173"/>
              <a:chOff x="6796178" y="261110"/>
              <a:chExt cx="2854097" cy="1200173"/>
            </a:xfrm>
          </p:grpSpPr>
          <p:sp>
            <p:nvSpPr>
              <p:cNvPr id="99" name="文本框 98"/>
              <p:cNvSpPr txBox="1"/>
              <p:nvPr/>
            </p:nvSpPr>
            <p:spPr>
              <a:xfrm>
                <a:off x="6796178" y="261110"/>
                <a:ext cx="2854097" cy="1200173"/>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rgbClr val="044875"/>
                    </a:solidFill>
                    <a:latin typeface="+mj-lt"/>
                    <a:ea typeface="+mn-ea"/>
                    <a:cs typeface="Arial" panose="020B0604020202020204" pitchFamily="34" charset="0"/>
                  </a:rPr>
                  <a:t>扩展至多因子融合（成交量、波动率等）模型</a:t>
                </a:r>
              </a:p>
            </p:txBody>
          </p:sp>
          <p:cxnSp>
            <p:nvCxnSpPr>
              <p:cNvPr id="101" name="直接连接符 100"/>
              <p:cNvCxnSpPr/>
              <p:nvPr/>
            </p:nvCxnSpPr>
            <p:spPr>
              <a:xfrm>
                <a:off x="6922374" y="1370894"/>
                <a:ext cx="1777859"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sp>
          <p:nvSpPr>
            <p:cNvPr id="7219" name="文本框 96"/>
            <p:cNvSpPr txBox="1">
              <a:spLocks noChangeArrowheads="1"/>
            </p:cNvSpPr>
            <p:nvPr/>
          </p:nvSpPr>
          <p:spPr bwMode="auto">
            <a:xfrm>
              <a:off x="7713778" y="1427098"/>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05</a:t>
              </a:r>
              <a:endParaRPr lang="zh-CN" altLang="en-US" sz="3600">
                <a:solidFill>
                  <a:srgbClr val="044875"/>
                </a:solidFill>
                <a:latin typeface="Impact" pitchFamily="34" charset="0"/>
              </a:endParaRPr>
            </a:p>
          </p:txBody>
        </p:sp>
        <p:sp>
          <p:nvSpPr>
            <p:cNvPr id="98" name="椭圆 97"/>
            <p:cNvSpPr/>
            <p:nvPr/>
          </p:nvSpPr>
          <p:spPr>
            <a:xfrm>
              <a:off x="8050301" y="1316468"/>
              <a:ext cx="825435" cy="825393"/>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2" name="组合 101"/>
          <p:cNvGrpSpPr>
            <a:grpSpLocks/>
          </p:cNvGrpSpPr>
          <p:nvPr/>
        </p:nvGrpSpPr>
        <p:grpSpPr bwMode="auto">
          <a:xfrm>
            <a:off x="7800977" y="4147037"/>
            <a:ext cx="3587750" cy="1280627"/>
            <a:chOff x="7713778" y="861401"/>
            <a:chExt cx="3587465" cy="1280460"/>
          </a:xfrm>
        </p:grpSpPr>
        <p:grpSp>
          <p:nvGrpSpPr>
            <p:cNvPr id="7212" name="组合 102"/>
            <p:cNvGrpSpPr>
              <a:grpSpLocks/>
            </p:cNvGrpSpPr>
            <p:nvPr/>
          </p:nvGrpSpPr>
          <p:grpSpPr bwMode="auto">
            <a:xfrm>
              <a:off x="8875735" y="861401"/>
              <a:ext cx="2425508" cy="830888"/>
              <a:chOff x="6816018" y="595194"/>
              <a:chExt cx="2425508" cy="830888"/>
            </a:xfrm>
          </p:grpSpPr>
          <p:sp>
            <p:nvSpPr>
              <p:cNvPr id="106" name="文本框 105"/>
              <p:cNvSpPr txBox="1"/>
              <p:nvPr/>
            </p:nvSpPr>
            <p:spPr>
              <a:xfrm>
                <a:off x="6816018" y="595194"/>
                <a:ext cx="2425508" cy="830888"/>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bg2">
                        <a:lumMod val="25000"/>
                      </a:schemeClr>
                    </a:solidFill>
                    <a:latin typeface="+mj-lt"/>
                    <a:ea typeface="+mn-ea"/>
                    <a:cs typeface="Arial" panose="020B0604020202020204" pitchFamily="34" charset="0"/>
                  </a:rPr>
                  <a:t>减小数据的粒度，研究毫秒级数据</a:t>
                </a:r>
              </a:p>
            </p:txBody>
          </p:sp>
          <p:cxnSp>
            <p:nvCxnSpPr>
              <p:cNvPr id="108" name="直接连接符 107"/>
              <p:cNvCxnSpPr/>
              <p:nvPr/>
            </p:nvCxnSpPr>
            <p:spPr>
              <a:xfrm>
                <a:off x="6922374" y="1370894"/>
                <a:ext cx="1777859"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4" name="文本框 103"/>
            <p:cNvSpPr txBox="1"/>
            <p:nvPr/>
          </p:nvSpPr>
          <p:spPr>
            <a:xfrm>
              <a:off x="7713778" y="1427579"/>
              <a:ext cx="1500069" cy="646028"/>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06</a:t>
              </a:r>
              <a:endParaRPr lang="zh-CN" altLang="en-US" sz="3600" dirty="0">
                <a:solidFill>
                  <a:schemeClr val="bg2">
                    <a:lumMod val="25000"/>
                  </a:schemeClr>
                </a:solidFill>
                <a:latin typeface="Impact" panose="020B0806030902050204" pitchFamily="34" charset="0"/>
                <a:ea typeface="+mn-ea"/>
              </a:endParaRPr>
            </a:p>
          </p:txBody>
        </p:sp>
        <p:sp>
          <p:nvSpPr>
            <p:cNvPr id="105" name="椭圆 104"/>
            <p:cNvSpPr/>
            <p:nvPr/>
          </p:nvSpPr>
          <p:spPr>
            <a:xfrm>
              <a:off x="8050301" y="1316468"/>
              <a:ext cx="825435" cy="825393"/>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12" name="组合 111"/>
          <p:cNvGrpSpPr>
            <a:grpSpLocks/>
          </p:cNvGrpSpPr>
          <p:nvPr/>
        </p:nvGrpSpPr>
        <p:grpSpPr bwMode="auto">
          <a:xfrm>
            <a:off x="704056" y="1120100"/>
            <a:ext cx="3613944" cy="1273850"/>
            <a:chOff x="954970" y="1107445"/>
            <a:chExt cx="3614445" cy="1273804"/>
          </a:xfrm>
        </p:grpSpPr>
        <p:grpSp>
          <p:nvGrpSpPr>
            <p:cNvPr id="7205" name="组合 86"/>
            <p:cNvGrpSpPr>
              <a:grpSpLocks/>
            </p:cNvGrpSpPr>
            <p:nvPr/>
          </p:nvGrpSpPr>
          <p:grpSpPr bwMode="auto">
            <a:xfrm>
              <a:off x="954970" y="1107445"/>
              <a:ext cx="2426036" cy="830967"/>
              <a:chOff x="1046942" y="1798347"/>
              <a:chExt cx="2426036" cy="830967"/>
            </a:xfrm>
          </p:grpSpPr>
          <p:sp>
            <p:nvSpPr>
              <p:cNvPr id="89" name="文本框 88"/>
              <p:cNvSpPr txBox="1"/>
              <p:nvPr/>
            </p:nvSpPr>
            <p:spPr>
              <a:xfrm>
                <a:off x="1046942" y="1798347"/>
                <a:ext cx="2426036" cy="830967"/>
              </a:xfrm>
              <a:prstGeom prst="rect">
                <a:avLst/>
              </a:prstGeom>
              <a:noFill/>
            </p:spPr>
            <p:txBody>
              <a:bodyPr>
                <a:spAutoFit/>
              </a:bodyPr>
              <a:lstStyle/>
              <a:p>
                <a:pPr algn="r" eaLnBrk="1" fontAlgn="auto" hangingPunct="1">
                  <a:spcBef>
                    <a:spcPts val="0"/>
                  </a:spcBef>
                  <a:spcAft>
                    <a:spcPts val="0"/>
                  </a:spcAft>
                  <a:defRPr/>
                </a:pPr>
                <a:r>
                  <a:rPr lang="zh-CN" altLang="en-US" sz="2400" b="1" dirty="0">
                    <a:solidFill>
                      <a:srgbClr val="044875"/>
                    </a:solidFill>
                    <a:latin typeface="+mj-lt"/>
                    <a:ea typeface="+mn-ea"/>
                    <a:cs typeface="Arial" panose="020B0604020202020204" pitchFamily="34" charset="0"/>
                  </a:rPr>
                  <a:t>引入异常检测机制提高鲁棒性</a:t>
                </a:r>
              </a:p>
            </p:txBody>
          </p:sp>
          <p:cxnSp>
            <p:nvCxnSpPr>
              <p:cNvPr id="91" name="直接连接符 90"/>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7206" name="组合 110"/>
            <p:cNvGrpSpPr>
              <a:grpSpLocks/>
            </p:cNvGrpSpPr>
            <p:nvPr/>
          </p:nvGrpSpPr>
          <p:grpSpPr bwMode="auto">
            <a:xfrm>
              <a:off x="3069992" y="1556048"/>
              <a:ext cx="1499423" cy="825201"/>
              <a:chOff x="3011936" y="1294791"/>
              <a:chExt cx="1499423" cy="825201"/>
            </a:xfrm>
          </p:grpSpPr>
          <p:sp>
            <p:nvSpPr>
              <p:cNvPr id="7207" name="文本框 87"/>
              <p:cNvSpPr txBox="1">
                <a:spLocks noChangeArrowheads="1"/>
              </p:cNvSpPr>
              <p:nvPr/>
            </p:nvSpPr>
            <p:spPr bwMode="auto">
              <a:xfrm>
                <a:off x="3011936" y="1398070"/>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01</a:t>
                </a:r>
                <a:endParaRPr lang="zh-CN" altLang="en-US" sz="3600">
                  <a:solidFill>
                    <a:srgbClr val="044875"/>
                  </a:solidFill>
                  <a:latin typeface="Impact" pitchFamily="34" charset="0"/>
                </a:endParaRPr>
              </a:p>
            </p:txBody>
          </p:sp>
          <p:sp>
            <p:nvSpPr>
              <p:cNvPr id="110" name="椭圆 109"/>
              <p:cNvSpPr/>
              <p:nvPr/>
            </p:nvSpPr>
            <p:spPr>
              <a:xfrm>
                <a:off x="3349148" y="1294073"/>
                <a:ext cx="825615" cy="82547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13" name="组合 112"/>
          <p:cNvGrpSpPr>
            <a:grpSpLocks/>
          </p:cNvGrpSpPr>
          <p:nvPr/>
        </p:nvGrpSpPr>
        <p:grpSpPr bwMode="auto">
          <a:xfrm>
            <a:off x="716754" y="4122042"/>
            <a:ext cx="3601245" cy="1323533"/>
            <a:chOff x="967671" y="1057765"/>
            <a:chExt cx="3601744" cy="1323484"/>
          </a:xfrm>
        </p:grpSpPr>
        <p:grpSp>
          <p:nvGrpSpPr>
            <p:cNvPr id="7198" name="组合 113"/>
            <p:cNvGrpSpPr>
              <a:grpSpLocks/>
            </p:cNvGrpSpPr>
            <p:nvPr/>
          </p:nvGrpSpPr>
          <p:grpSpPr bwMode="auto">
            <a:xfrm>
              <a:off x="967671" y="1057765"/>
              <a:ext cx="2426036" cy="1200285"/>
              <a:chOff x="1059643" y="1748667"/>
              <a:chExt cx="2426036" cy="1200285"/>
            </a:xfrm>
          </p:grpSpPr>
          <p:sp>
            <p:nvSpPr>
              <p:cNvPr id="118" name="文本框 117"/>
              <p:cNvSpPr txBox="1"/>
              <p:nvPr/>
            </p:nvSpPr>
            <p:spPr>
              <a:xfrm>
                <a:off x="1059643" y="1748667"/>
                <a:ext cx="2426036" cy="1200285"/>
              </a:xfrm>
              <a:prstGeom prst="rect">
                <a:avLst/>
              </a:prstGeom>
              <a:noFill/>
            </p:spPr>
            <p:txBody>
              <a:bodyPr>
                <a:spAutoFit/>
              </a:bodyPr>
              <a:lstStyle/>
              <a:p>
                <a:pPr algn="r" eaLnBrk="1" fontAlgn="auto" hangingPunct="1">
                  <a:spcBef>
                    <a:spcPts val="0"/>
                  </a:spcBef>
                  <a:spcAft>
                    <a:spcPts val="0"/>
                  </a:spcAft>
                  <a:defRPr/>
                </a:pPr>
                <a:r>
                  <a:rPr lang="zh-CN" altLang="en-US" sz="2400" b="1" dirty="0">
                    <a:solidFill>
                      <a:srgbClr val="044875"/>
                    </a:solidFill>
                    <a:latin typeface="+mj-lt"/>
                    <a:ea typeface="+mn-ea"/>
                    <a:cs typeface="Arial" panose="020B0604020202020204" pitchFamily="34" charset="0"/>
                  </a:rPr>
                  <a:t>探索行业内普世的参数推荐体系</a:t>
                </a:r>
              </a:p>
              <a:p>
                <a:pPr algn="r" eaLnBrk="1" fontAlgn="auto" hangingPunct="1">
                  <a:spcBef>
                    <a:spcPts val="0"/>
                  </a:spcBef>
                  <a:spcAft>
                    <a:spcPts val="0"/>
                  </a:spcAft>
                  <a:defRPr/>
                </a:pPr>
                <a:endParaRPr lang="zh-CN" altLang="en-US" sz="2400" b="1" dirty="0">
                  <a:solidFill>
                    <a:srgbClr val="044875"/>
                  </a:solidFill>
                  <a:latin typeface="+mj-lt"/>
                  <a:ea typeface="+mn-ea"/>
                  <a:cs typeface="Arial" panose="020B0604020202020204" pitchFamily="34" charset="0"/>
                </a:endParaRPr>
              </a:p>
            </p:txBody>
          </p:sp>
          <p:cxnSp>
            <p:nvCxnSpPr>
              <p:cNvPr id="120" name="直接连接符 119"/>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7199" name="组合 114"/>
            <p:cNvGrpSpPr>
              <a:grpSpLocks/>
            </p:cNvGrpSpPr>
            <p:nvPr/>
          </p:nvGrpSpPr>
          <p:grpSpPr bwMode="auto">
            <a:xfrm>
              <a:off x="3069992" y="1556048"/>
              <a:ext cx="1499423" cy="825201"/>
              <a:chOff x="3011936" y="1294791"/>
              <a:chExt cx="1499423" cy="825201"/>
            </a:xfrm>
          </p:grpSpPr>
          <p:sp>
            <p:nvSpPr>
              <p:cNvPr id="7200" name="文本框 115"/>
              <p:cNvSpPr txBox="1">
                <a:spLocks noChangeArrowheads="1"/>
              </p:cNvSpPr>
              <p:nvPr/>
            </p:nvSpPr>
            <p:spPr bwMode="auto">
              <a:xfrm>
                <a:off x="3011936" y="1398070"/>
                <a:ext cx="1499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3600">
                    <a:solidFill>
                      <a:srgbClr val="044875"/>
                    </a:solidFill>
                    <a:latin typeface="Impact" pitchFamily="34" charset="0"/>
                  </a:rPr>
                  <a:t>03</a:t>
                </a:r>
                <a:endParaRPr lang="zh-CN" altLang="en-US" sz="3600">
                  <a:solidFill>
                    <a:srgbClr val="044875"/>
                  </a:solidFill>
                  <a:latin typeface="Impact" pitchFamily="34" charset="0"/>
                </a:endParaRPr>
              </a:p>
            </p:txBody>
          </p:sp>
          <p:sp>
            <p:nvSpPr>
              <p:cNvPr id="117" name="椭圆 116"/>
              <p:cNvSpPr/>
              <p:nvPr/>
            </p:nvSpPr>
            <p:spPr>
              <a:xfrm>
                <a:off x="3349148" y="1294073"/>
                <a:ext cx="825615" cy="825470"/>
              </a:xfrm>
              <a:prstGeom prst="ellipse">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21" name="组合 120"/>
          <p:cNvGrpSpPr>
            <a:grpSpLocks/>
          </p:cNvGrpSpPr>
          <p:nvPr/>
        </p:nvGrpSpPr>
        <p:grpSpPr bwMode="auto">
          <a:xfrm>
            <a:off x="514997" y="2585014"/>
            <a:ext cx="3831577" cy="1334973"/>
            <a:chOff x="737307" y="1046326"/>
            <a:chExt cx="3832108" cy="1334923"/>
          </a:xfrm>
        </p:grpSpPr>
        <p:grpSp>
          <p:nvGrpSpPr>
            <p:cNvPr id="7191" name="组合 121"/>
            <p:cNvGrpSpPr>
              <a:grpSpLocks/>
            </p:cNvGrpSpPr>
            <p:nvPr/>
          </p:nvGrpSpPr>
          <p:grpSpPr bwMode="auto">
            <a:xfrm>
              <a:off x="737307" y="1046326"/>
              <a:ext cx="2655607" cy="830966"/>
              <a:chOff x="829279" y="1737228"/>
              <a:chExt cx="2655607" cy="830966"/>
            </a:xfrm>
          </p:grpSpPr>
          <p:sp>
            <p:nvSpPr>
              <p:cNvPr id="126" name="文本框 125"/>
              <p:cNvSpPr txBox="1"/>
              <p:nvPr/>
            </p:nvSpPr>
            <p:spPr>
              <a:xfrm>
                <a:off x="829279" y="1737228"/>
                <a:ext cx="2655607" cy="830966"/>
              </a:xfrm>
              <a:prstGeom prst="rect">
                <a:avLst/>
              </a:prstGeom>
              <a:noFill/>
            </p:spPr>
            <p:txBody>
              <a:bodyPr wrap="square">
                <a:spAutoFit/>
              </a:bodyPr>
              <a:lstStyle/>
              <a:p>
                <a:pPr algn="r" eaLnBrk="1" fontAlgn="auto" hangingPunct="1">
                  <a:spcBef>
                    <a:spcPts val="0"/>
                  </a:spcBef>
                  <a:spcAft>
                    <a:spcPts val="0"/>
                  </a:spcAft>
                  <a:defRPr/>
                </a:pPr>
                <a:r>
                  <a:rPr lang="zh-CN" altLang="en-US" sz="2400" b="1" dirty="0">
                    <a:solidFill>
                      <a:srgbClr val="044875"/>
                    </a:solidFill>
                    <a:latin typeface="+mj-lt"/>
                    <a:ea typeface="+mn-ea"/>
                    <a:cs typeface="Arial" panose="020B0604020202020204" pitchFamily="34" charset="0"/>
                  </a:rPr>
                  <a:t>探索深度学习方法替代参数估计方法</a:t>
                </a:r>
              </a:p>
            </p:txBody>
          </p:sp>
          <p:cxnSp>
            <p:nvCxnSpPr>
              <p:cNvPr id="128" name="直接连接符 127"/>
              <p:cNvCxnSpPr/>
              <p:nvPr/>
            </p:nvCxnSpPr>
            <p:spPr>
              <a:xfrm>
                <a:off x="1605027" y="2546259"/>
                <a:ext cx="1778246" cy="0"/>
              </a:xfrm>
              <a:prstGeom prst="line">
                <a:avLst/>
              </a:prstGeom>
              <a:ln>
                <a:solidFill>
                  <a:srgbClr val="044875"/>
                </a:solidFill>
                <a:prstDash val="dash"/>
              </a:ln>
            </p:spPr>
            <p:style>
              <a:lnRef idx="1">
                <a:schemeClr val="accent1"/>
              </a:lnRef>
              <a:fillRef idx="0">
                <a:schemeClr val="accent1"/>
              </a:fillRef>
              <a:effectRef idx="0">
                <a:schemeClr val="accent1"/>
              </a:effectRef>
              <a:fontRef idx="minor">
                <a:schemeClr val="tx1"/>
              </a:fontRef>
            </p:style>
          </p:cxnSp>
        </p:grpSp>
        <p:grpSp>
          <p:nvGrpSpPr>
            <p:cNvPr id="7192" name="组合 122"/>
            <p:cNvGrpSpPr>
              <a:grpSpLocks/>
            </p:cNvGrpSpPr>
            <p:nvPr/>
          </p:nvGrpSpPr>
          <p:grpSpPr bwMode="auto">
            <a:xfrm>
              <a:off x="3069992" y="1556048"/>
              <a:ext cx="1499423" cy="825201"/>
              <a:chOff x="3011936" y="1294791"/>
              <a:chExt cx="1499423" cy="825201"/>
            </a:xfrm>
          </p:grpSpPr>
          <p:sp>
            <p:nvSpPr>
              <p:cNvPr id="124" name="文本框 123"/>
              <p:cNvSpPr txBox="1"/>
              <p:nvPr/>
            </p:nvSpPr>
            <p:spPr>
              <a:xfrm>
                <a:off x="3012551" y="1397257"/>
                <a:ext cx="1498808" cy="646089"/>
              </a:xfrm>
              <a:prstGeom prst="rect">
                <a:avLst/>
              </a:prstGeom>
              <a:noFill/>
            </p:spPr>
            <p:txBody>
              <a:bodyPr>
                <a:spAutoFit/>
              </a:bodyPr>
              <a:lstStyle/>
              <a:p>
                <a:pPr algn="ctr" eaLnBrk="1" fontAlgn="auto" hangingPunct="1">
                  <a:spcBef>
                    <a:spcPts val="0"/>
                  </a:spcBef>
                  <a:spcAft>
                    <a:spcPts val="0"/>
                  </a:spcAft>
                  <a:defRPr/>
                </a:pPr>
                <a:r>
                  <a:rPr lang="en-US" altLang="zh-CN" sz="3600" dirty="0">
                    <a:solidFill>
                      <a:schemeClr val="bg2">
                        <a:lumMod val="25000"/>
                      </a:schemeClr>
                    </a:solidFill>
                    <a:latin typeface="Impact" panose="020B0806030902050204" pitchFamily="34" charset="0"/>
                    <a:ea typeface="+mn-ea"/>
                  </a:rPr>
                  <a:t>02</a:t>
                </a:r>
                <a:endParaRPr lang="zh-CN" altLang="en-US" sz="3600" dirty="0">
                  <a:solidFill>
                    <a:schemeClr val="bg2">
                      <a:lumMod val="25000"/>
                    </a:schemeClr>
                  </a:solidFill>
                  <a:latin typeface="Impact" panose="020B0806030902050204" pitchFamily="34" charset="0"/>
                  <a:ea typeface="+mn-ea"/>
                </a:endParaRPr>
              </a:p>
            </p:txBody>
          </p:sp>
          <p:sp>
            <p:nvSpPr>
              <p:cNvPr id="125" name="椭圆 124"/>
              <p:cNvSpPr/>
              <p:nvPr/>
            </p:nvSpPr>
            <p:spPr>
              <a:xfrm>
                <a:off x="3349148" y="1294074"/>
                <a:ext cx="825615" cy="825469"/>
              </a:xfrm>
              <a:prstGeom prst="ellipse">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pic>
        <p:nvPicPr>
          <p:cNvPr id="85" name="Picture 2" descr="图片4">
            <a:extLst>
              <a:ext uri="{FF2B5EF4-FFF2-40B4-BE49-F238E27FC236}">
                <a16:creationId xmlns:a16="http://schemas.microsoft.com/office/drawing/2014/main" id="{A301179D-B2C3-4E6F-AAF1-B7F2DECA1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287" y="6621463"/>
            <a:ext cx="1139352" cy="236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992313" y="2528888"/>
            <a:ext cx="8170862" cy="769937"/>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044875"/>
                </a:solidFill>
                <a:latin typeface="微软雅黑" panose="020B0503020204020204" pitchFamily="34" charset="-122"/>
                <a:ea typeface="微软雅黑" panose="020B0503020204020204" pitchFamily="34" charset="-122"/>
              </a:rPr>
              <a:t>谢谢您的观看与聆听</a:t>
            </a:r>
          </a:p>
        </p:txBody>
      </p:sp>
      <p:grpSp>
        <p:nvGrpSpPr>
          <p:cNvPr id="26" name="组合 25"/>
          <p:cNvGrpSpPr>
            <a:grpSpLocks/>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28"/>
          <p:cNvSpPr txBox="1">
            <a:spLocks noChangeArrowheads="1"/>
          </p:cNvSpPr>
          <p:nvPr/>
        </p:nvSpPr>
        <p:spPr bwMode="auto">
          <a:xfrm>
            <a:off x="1525588" y="3932238"/>
            <a:ext cx="2967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400" dirty="0">
                <a:solidFill>
                  <a:srgbClr val="044875"/>
                </a:solidFill>
                <a:latin typeface="微软雅黑" pitchFamily="34" charset="-122"/>
                <a:ea typeface="微软雅黑" pitchFamily="34" charset="-122"/>
              </a:rPr>
              <a:t>答辩人：司徒婉儿</a:t>
            </a:r>
          </a:p>
        </p:txBody>
      </p:sp>
      <p:sp>
        <p:nvSpPr>
          <p:cNvPr id="30" name="文本框 29"/>
          <p:cNvSpPr txBox="1">
            <a:spLocks noChangeArrowheads="1"/>
          </p:cNvSpPr>
          <p:nvPr/>
        </p:nvSpPr>
        <p:spPr bwMode="auto">
          <a:xfrm>
            <a:off x="4009989" y="3932238"/>
            <a:ext cx="2563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400" dirty="0">
                <a:solidFill>
                  <a:srgbClr val="044875"/>
                </a:solidFill>
                <a:latin typeface="微软雅黑" pitchFamily="34" charset="-122"/>
                <a:ea typeface="微软雅黑" pitchFamily="34" charset="-122"/>
              </a:rPr>
              <a:t>导师：邓欣依</a:t>
            </a:r>
          </a:p>
        </p:txBody>
      </p:sp>
      <p:sp>
        <p:nvSpPr>
          <p:cNvPr id="31" name="文本框 30"/>
          <p:cNvSpPr txBox="1">
            <a:spLocks noChangeArrowheads="1"/>
          </p:cNvSpPr>
          <p:nvPr/>
        </p:nvSpPr>
        <p:spPr bwMode="auto">
          <a:xfrm>
            <a:off x="8208926" y="3932238"/>
            <a:ext cx="23098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2400" dirty="0">
                <a:solidFill>
                  <a:srgbClr val="044875"/>
                </a:solidFill>
                <a:latin typeface="微软雅黑" pitchFamily="34" charset="-122"/>
                <a:ea typeface="微软雅黑" pitchFamily="34" charset="-122"/>
              </a:rPr>
              <a:t>2025.5.28</a:t>
            </a:r>
            <a:endParaRPr lang="zh-CN" altLang="en-US" sz="2400" dirty="0">
              <a:solidFill>
                <a:srgbClr val="044875"/>
              </a:solidFill>
              <a:latin typeface="微软雅黑" pitchFamily="34" charset="-122"/>
              <a:ea typeface="微软雅黑" pitchFamily="34" charset="-122"/>
            </a:endParaRPr>
          </a:p>
        </p:txBody>
      </p:sp>
      <p:sp>
        <p:nvSpPr>
          <p:cNvPr id="32" name="文本框 31"/>
          <p:cNvSpPr txBox="1">
            <a:spLocks noChangeArrowheads="1"/>
          </p:cNvSpPr>
          <p:nvPr/>
        </p:nvSpPr>
        <p:spPr bwMode="auto">
          <a:xfrm>
            <a:off x="6127750" y="3923341"/>
            <a:ext cx="256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400" dirty="0">
                <a:solidFill>
                  <a:srgbClr val="044875"/>
                </a:solidFill>
                <a:latin typeface="微软雅黑" pitchFamily="34" charset="-122"/>
                <a:ea typeface="微软雅黑" pitchFamily="34" charset="-122"/>
              </a:rPr>
              <a:t>专业：统计学</a:t>
            </a: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 name="组合 33"/>
          <p:cNvGrpSpPr>
            <a:grpSpLocks/>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37"/>
          <p:cNvGrpSpPr>
            <a:grpSpLocks/>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矩形 4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矩形 43"/>
          <p:cNvSpPr/>
          <p:nvPr/>
        </p:nvSpPr>
        <p:spPr>
          <a:xfrm>
            <a:off x="0" y="6536893"/>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文本框 45"/>
          <p:cNvSpPr txBox="1"/>
          <p:nvPr/>
        </p:nvSpPr>
        <p:spPr>
          <a:xfrm>
            <a:off x="3094724" y="1908154"/>
            <a:ext cx="5967202" cy="584775"/>
          </a:xfrm>
          <a:prstGeom prst="rect">
            <a:avLst/>
          </a:prstGeom>
          <a:blipFill dpi="0" rotWithShape="1">
            <a:blip r:embed="rId3"/>
            <a:srcRect/>
            <a:stretch>
              <a:fillRect t="-45000"/>
            </a:stretch>
          </a:blipFill>
        </p:spPr>
        <p:txBody>
          <a:bodyPr>
            <a:spAutoFit/>
          </a:bodyPr>
          <a:lstStyle/>
          <a:p>
            <a:pPr algn="ctr" eaLnBrk="1" fontAlgn="auto" hangingPunct="1">
              <a:spcBef>
                <a:spcPts val="0"/>
              </a:spcBef>
              <a:spcAft>
                <a:spcPts val="0"/>
              </a:spcAft>
              <a:defRPr/>
            </a:pPr>
            <a:r>
              <a:rPr lang="en-US" altLang="zh-CN" sz="3200" dirty="0">
                <a:solidFill>
                  <a:srgbClr val="044875"/>
                </a:solidFill>
                <a:latin typeface="+mj-lt"/>
                <a:ea typeface="+mn-ea"/>
              </a:rPr>
              <a:t>Thank you for your watching</a:t>
            </a:r>
            <a:endParaRPr lang="zh-CN" altLang="en-US" sz="3200" dirty="0">
              <a:solidFill>
                <a:srgbClr val="044875"/>
              </a:solidFill>
              <a:latin typeface="+mj-lt"/>
              <a:ea typeface="+mn-ea"/>
            </a:endParaRPr>
          </a:p>
        </p:txBody>
      </p:sp>
      <p:pic>
        <p:nvPicPr>
          <p:cNvPr id="47" name="Picture 2" descr="图片4">
            <a:extLst>
              <a:ext uri="{FF2B5EF4-FFF2-40B4-BE49-F238E27FC236}">
                <a16:creationId xmlns:a16="http://schemas.microsoft.com/office/drawing/2014/main" id="{8AC72FB0-A128-4B96-9A8E-87C632AA3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3287" y="6536892"/>
            <a:ext cx="1139352" cy="321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dirty="0">
                <a:solidFill>
                  <a:schemeClr val="bg1"/>
                </a:solidFill>
                <a:latin typeface="Impact" pitchFamily="34" charset="0"/>
              </a:rPr>
              <a:t>1</a:t>
            </a:r>
            <a:endParaRPr lang="zh-CN" altLang="en-US" sz="11500" dirty="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dirty="0">
                <a:solidFill>
                  <a:schemeClr val="bg1"/>
                </a:solidFill>
                <a:latin typeface="微软雅黑" pitchFamily="34" charset="-122"/>
                <a:ea typeface="微软雅黑" pitchFamily="34" charset="-122"/>
              </a:rPr>
              <a:t>研究背景与意义</a:t>
            </a:r>
          </a:p>
        </p:txBody>
      </p:sp>
    </p:spTree>
    <p:extLst>
      <p:ext uri="{BB962C8B-B14F-4D97-AF65-F5344CB8AC3E}">
        <p14:creationId xmlns:p14="http://schemas.microsoft.com/office/powerpoint/2010/main" val="327711476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84AF0F1-37D6-4023-8ED2-9B114861069B}"/>
              </a:ext>
            </a:extLst>
          </p:cNvPr>
          <p:cNvSpPr/>
          <p:nvPr/>
        </p:nvSpPr>
        <p:spPr>
          <a:xfrm>
            <a:off x="7525699" y="6262474"/>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E7117B7-6B25-425D-AD1E-14D9B0AA6712}"/>
              </a:ext>
            </a:extLst>
          </p:cNvPr>
          <p:cNvSpPr/>
          <p:nvPr/>
        </p:nvSpPr>
        <p:spPr>
          <a:xfrm>
            <a:off x="1959987" y="6262475"/>
            <a:ext cx="2706314"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8EF9D0B-1413-4D7C-A397-5D5D30B46CC2}"/>
              </a:ext>
            </a:extLst>
          </p:cNvPr>
          <p:cNvSpPr/>
          <p:nvPr/>
        </p:nvSpPr>
        <p:spPr>
          <a:xfrm>
            <a:off x="4819385" y="6262474"/>
            <a:ext cx="2509356" cy="464181"/>
          </a:xfrm>
          <a:prstGeom prst="rect">
            <a:avLst/>
          </a:prstGeom>
          <a:solidFill>
            <a:srgbClr val="044875"/>
          </a:solidFill>
          <a:ln w="28575">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DAB2C657-C0DB-48BD-86E0-D7AADED7A588}"/>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a:extLst>
              <a:ext uri="{FF2B5EF4-FFF2-40B4-BE49-F238E27FC236}">
                <a16:creationId xmlns:a16="http://schemas.microsoft.com/office/drawing/2014/main" id="{EF5AE7AD-E632-449D-AE45-1161E1B25271}"/>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股票价格预测在金融市场决策中的核心地位</a:t>
            </a:r>
          </a:p>
        </p:txBody>
      </p:sp>
      <p:pic>
        <p:nvPicPr>
          <p:cNvPr id="8" name="图片 7">
            <a:extLst>
              <a:ext uri="{FF2B5EF4-FFF2-40B4-BE49-F238E27FC236}">
                <a16:creationId xmlns:a16="http://schemas.microsoft.com/office/drawing/2014/main" id="{9DA35BFC-5374-4618-BE9E-9A408B180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15" y="1033605"/>
            <a:ext cx="7524750" cy="5016500"/>
          </a:xfrm>
          <a:prstGeom prst="rect">
            <a:avLst/>
          </a:prstGeom>
        </p:spPr>
      </p:pic>
      <p:sp>
        <p:nvSpPr>
          <p:cNvPr id="9" name="文本框 8">
            <a:extLst>
              <a:ext uri="{FF2B5EF4-FFF2-40B4-BE49-F238E27FC236}">
                <a16:creationId xmlns:a16="http://schemas.microsoft.com/office/drawing/2014/main" id="{A10B99B9-4656-47A5-A49E-043169152372}"/>
              </a:ext>
            </a:extLst>
          </p:cNvPr>
          <p:cNvSpPr txBox="1"/>
          <p:nvPr/>
        </p:nvSpPr>
        <p:spPr>
          <a:xfrm>
            <a:off x="1959987" y="6300159"/>
            <a:ext cx="3911600" cy="400110"/>
          </a:xfrm>
          <a:prstGeom prst="rect">
            <a:avLst/>
          </a:prstGeom>
          <a:noFill/>
        </p:spPr>
        <p:txBody>
          <a:bodyPr wrap="square" rtlCol="0">
            <a:spAutoFit/>
          </a:bodyPr>
          <a:lstStyle/>
          <a:p>
            <a:r>
              <a:rPr lang="zh-CN" altLang="en-US" sz="2000" dirty="0">
                <a:solidFill>
                  <a:schemeClr val="bg1"/>
                </a:solidFill>
                <a:latin typeface="+mj-lt"/>
                <a:ea typeface="+mn-ea"/>
                <a:cs typeface="Arial" panose="020B0604020202020204" pitchFamily="34" charset="0"/>
              </a:rPr>
              <a:t>系统性风险、预测失准</a:t>
            </a:r>
          </a:p>
        </p:txBody>
      </p:sp>
      <p:sp>
        <p:nvSpPr>
          <p:cNvPr id="10" name="文本框 9">
            <a:extLst>
              <a:ext uri="{FF2B5EF4-FFF2-40B4-BE49-F238E27FC236}">
                <a16:creationId xmlns:a16="http://schemas.microsoft.com/office/drawing/2014/main" id="{0BDEB866-AF05-4FA3-8513-0442D2E6C184}"/>
              </a:ext>
            </a:extLst>
          </p:cNvPr>
          <p:cNvSpPr txBox="1"/>
          <p:nvPr/>
        </p:nvSpPr>
        <p:spPr>
          <a:xfrm>
            <a:off x="4841322" y="6300159"/>
            <a:ext cx="2509356" cy="400110"/>
          </a:xfrm>
          <a:prstGeom prst="rect">
            <a:avLst/>
          </a:prstGeom>
          <a:noFill/>
        </p:spPr>
        <p:txBody>
          <a:bodyPr wrap="square" rtlCol="0">
            <a:spAutoFit/>
          </a:bodyPr>
          <a:lstStyle/>
          <a:p>
            <a:r>
              <a:rPr lang="zh-CN" altLang="en-US" sz="2000" dirty="0">
                <a:solidFill>
                  <a:schemeClr val="bg1"/>
                </a:solidFill>
                <a:latin typeface="+mj-lt"/>
                <a:ea typeface="+mn-ea"/>
                <a:cs typeface="Arial" panose="020B0604020202020204" pitchFamily="34" charset="0"/>
              </a:rPr>
              <a:t>模型交易、因子选取</a:t>
            </a:r>
          </a:p>
        </p:txBody>
      </p:sp>
      <p:sp>
        <p:nvSpPr>
          <p:cNvPr id="11" name="文本框 8">
            <a:extLst>
              <a:ext uri="{FF2B5EF4-FFF2-40B4-BE49-F238E27FC236}">
                <a16:creationId xmlns:a16="http://schemas.microsoft.com/office/drawing/2014/main" id="{A10B99B9-4656-47A5-A49E-043169152372}"/>
              </a:ext>
            </a:extLst>
          </p:cNvPr>
          <p:cNvSpPr txBox="1"/>
          <p:nvPr/>
        </p:nvSpPr>
        <p:spPr>
          <a:xfrm>
            <a:off x="7525700" y="6300159"/>
            <a:ext cx="2881334" cy="400110"/>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000" dirty="0">
                <a:solidFill>
                  <a:schemeClr val="bg1"/>
                </a:solidFill>
                <a:latin typeface="+mj-lt"/>
                <a:ea typeface="+mn-ea"/>
                <a:cs typeface="Arial" panose="020B0604020202020204" pitchFamily="34" charset="0"/>
              </a:rPr>
              <a:t>高频、函数型数据建模</a:t>
            </a:r>
          </a:p>
        </p:txBody>
      </p:sp>
    </p:spTree>
    <p:extLst>
      <p:ext uri="{BB962C8B-B14F-4D97-AF65-F5344CB8AC3E}">
        <p14:creationId xmlns:p14="http://schemas.microsoft.com/office/powerpoint/2010/main" val="299085517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43AB82-F47C-40B9-8E14-BE8566880B92}"/>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4AB6FD57-EC93-4F3B-9020-DF056B4D507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高频数据</a:t>
            </a:r>
            <a:r>
              <a:rPr lang="en-US" altLang="zh-CN" sz="3600" dirty="0">
                <a:solidFill>
                  <a:srgbClr val="044875"/>
                </a:solidFill>
                <a:latin typeface="+mj-lt"/>
                <a:ea typeface="+mn-ea"/>
              </a:rPr>
              <a:t>/</a:t>
            </a:r>
            <a:r>
              <a:rPr lang="zh-CN" altLang="en-US" sz="3600" dirty="0">
                <a:solidFill>
                  <a:srgbClr val="044875"/>
                </a:solidFill>
                <a:latin typeface="+mj-lt"/>
                <a:ea typeface="+mn-ea"/>
              </a:rPr>
              <a:t>传统模型</a:t>
            </a:r>
            <a:r>
              <a:rPr lang="en-US" altLang="zh-CN" sz="3600" dirty="0">
                <a:solidFill>
                  <a:srgbClr val="044875"/>
                </a:solidFill>
                <a:latin typeface="+mj-lt"/>
                <a:ea typeface="+mn-ea"/>
              </a:rPr>
              <a:t>-</a:t>
            </a:r>
            <a:r>
              <a:rPr lang="zh-CN" altLang="en-US" sz="3600" dirty="0">
                <a:solidFill>
                  <a:srgbClr val="044875"/>
                </a:solidFill>
                <a:latin typeface="+mj-lt"/>
                <a:ea typeface="+mn-ea"/>
              </a:rPr>
              <a:t>应用场景</a:t>
            </a:r>
          </a:p>
        </p:txBody>
      </p:sp>
      <p:pic>
        <p:nvPicPr>
          <p:cNvPr id="5" name="图片 4">
            <a:extLst>
              <a:ext uri="{FF2B5EF4-FFF2-40B4-BE49-F238E27FC236}">
                <a16:creationId xmlns:a16="http://schemas.microsoft.com/office/drawing/2014/main" id="{4221C19B-45BB-4E1A-B829-8C920FAFCA9C}"/>
              </a:ext>
            </a:extLst>
          </p:cNvPr>
          <p:cNvPicPr>
            <a:picLocks noChangeAspect="1"/>
          </p:cNvPicPr>
          <p:nvPr/>
        </p:nvPicPr>
        <p:blipFill rotWithShape="1">
          <a:blip r:embed="rId3">
            <a:extLst>
              <a:ext uri="{28A0092B-C50C-407E-A947-70E740481C1C}">
                <a14:useLocalDpi xmlns:a14="http://schemas.microsoft.com/office/drawing/2010/main" val="0"/>
              </a:ext>
            </a:extLst>
          </a:blip>
          <a:srcRect l="50182"/>
          <a:stretch/>
        </p:blipFill>
        <p:spPr>
          <a:xfrm>
            <a:off x="2072687" y="1145563"/>
            <a:ext cx="4148003" cy="5550873"/>
          </a:xfrm>
          <a:prstGeom prst="rect">
            <a:avLst/>
          </a:prstGeom>
        </p:spPr>
      </p:pic>
      <p:pic>
        <p:nvPicPr>
          <p:cNvPr id="6" name="图片 5">
            <a:extLst>
              <a:ext uri="{FF2B5EF4-FFF2-40B4-BE49-F238E27FC236}">
                <a16:creationId xmlns:a16="http://schemas.microsoft.com/office/drawing/2014/main" id="{E934C936-586F-49F7-995F-0FC08033F68E}"/>
              </a:ext>
            </a:extLst>
          </p:cNvPr>
          <p:cNvPicPr>
            <a:picLocks noChangeAspect="1"/>
          </p:cNvPicPr>
          <p:nvPr/>
        </p:nvPicPr>
        <p:blipFill rotWithShape="1">
          <a:blip r:embed="rId3">
            <a:extLst>
              <a:ext uri="{28A0092B-C50C-407E-A947-70E740481C1C}">
                <a14:useLocalDpi xmlns:a14="http://schemas.microsoft.com/office/drawing/2010/main" val="0"/>
              </a:ext>
            </a:extLst>
          </a:blip>
          <a:srcRect r="50182"/>
          <a:stretch/>
        </p:blipFill>
        <p:spPr>
          <a:xfrm>
            <a:off x="6613292" y="1145562"/>
            <a:ext cx="4148003" cy="5550873"/>
          </a:xfrm>
          <a:prstGeom prst="rect">
            <a:avLst/>
          </a:prstGeom>
        </p:spPr>
      </p:pic>
    </p:spTree>
    <p:extLst>
      <p:ext uri="{BB962C8B-B14F-4D97-AF65-F5344CB8AC3E}">
        <p14:creationId xmlns:p14="http://schemas.microsoft.com/office/powerpoint/2010/main" val="32390017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8C840A-AE90-4343-A3FE-ACE0BE4373AD}"/>
              </a:ext>
            </a:extLst>
          </p:cNvPr>
          <p:cNvSpPr/>
          <p:nvPr/>
        </p:nvSpPr>
        <p:spPr>
          <a:xfrm flipV="1">
            <a:off x="1517072" y="807895"/>
            <a:ext cx="9407237" cy="5657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a:extLst>
              <a:ext uri="{FF2B5EF4-FFF2-40B4-BE49-F238E27FC236}">
                <a16:creationId xmlns:a16="http://schemas.microsoft.com/office/drawing/2014/main" id="{5C7026E6-3432-4AB4-8F29-859A51432DA8}"/>
              </a:ext>
            </a:extLst>
          </p:cNvPr>
          <p:cNvSpPr txBox="1"/>
          <p:nvPr/>
        </p:nvSpPr>
        <p:spPr>
          <a:xfrm>
            <a:off x="1590080" y="161564"/>
            <a:ext cx="9011840"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dirty="0">
                <a:solidFill>
                  <a:srgbClr val="044875"/>
                </a:solidFill>
                <a:latin typeface="+mj-lt"/>
                <a:ea typeface="+mn-ea"/>
              </a:rPr>
              <a:t>高频数据特征提取方法</a:t>
            </a:r>
          </a:p>
        </p:txBody>
      </p:sp>
      <p:pic>
        <p:nvPicPr>
          <p:cNvPr id="5" name="图片 4">
            <a:extLst>
              <a:ext uri="{FF2B5EF4-FFF2-40B4-BE49-F238E27FC236}">
                <a16:creationId xmlns:a16="http://schemas.microsoft.com/office/drawing/2014/main" id="{F9E024E3-CA28-4C09-B930-FD9C28135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072" y="1201541"/>
            <a:ext cx="9407237" cy="4848564"/>
          </a:xfrm>
          <a:prstGeom prst="rect">
            <a:avLst/>
          </a:prstGeom>
        </p:spPr>
      </p:pic>
    </p:spTree>
    <p:extLst>
      <p:ext uri="{BB962C8B-B14F-4D97-AF65-F5344CB8AC3E}">
        <p14:creationId xmlns:p14="http://schemas.microsoft.com/office/powerpoint/2010/main" val="108738496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817856" y="254000"/>
            <a:ext cx="837414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a:grpSpLocks/>
          </p:cNvGrpSpPr>
          <p:nvPr/>
        </p:nvGrpSpPr>
        <p:grpSpPr bwMode="auto">
          <a:xfrm>
            <a:off x="550863" y="83343"/>
            <a:ext cx="3560762" cy="585788"/>
            <a:chOff x="551544" y="82976"/>
            <a:chExt cx="3560574" cy="584775"/>
          </a:xfrm>
        </p:grpSpPr>
        <p:sp>
          <p:nvSpPr>
            <p:cNvPr id="13358" name="文本框 12"/>
            <p:cNvSpPr txBox="1">
              <a:spLocks noChangeArrowheads="1"/>
            </p:cNvSpPr>
            <p:nvPr/>
          </p:nvSpPr>
          <p:spPr bwMode="auto">
            <a:xfrm>
              <a:off x="820278" y="111376"/>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dirty="0">
                  <a:solidFill>
                    <a:srgbClr val="044875"/>
                  </a:solidFill>
                  <a:latin typeface="微软雅黑" pitchFamily="34" charset="-122"/>
                  <a:ea typeface="微软雅黑" pitchFamily="34" charset="-122"/>
                </a:rPr>
                <a:t>研究背景与意义</a:t>
              </a:r>
            </a:p>
          </p:txBody>
        </p:sp>
        <p:sp>
          <p:nvSpPr>
            <p:cNvPr id="14" name="文本框 13"/>
            <p:cNvSpPr txBox="1"/>
            <p:nvPr/>
          </p:nvSpPr>
          <p:spPr>
            <a:xfrm>
              <a:off x="551544" y="82976"/>
              <a:ext cx="723862"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 name="组合 17"/>
          <p:cNvGrpSpPr>
            <a:grpSpLocks/>
          </p:cNvGrpSpPr>
          <p:nvPr/>
        </p:nvGrpSpPr>
        <p:grpSpPr bwMode="auto">
          <a:xfrm>
            <a:off x="9440863" y="1147763"/>
            <a:ext cx="2200275" cy="2654300"/>
            <a:chOff x="9326343" y="1367749"/>
            <a:chExt cx="2200785" cy="2654355"/>
          </a:xfrm>
        </p:grpSpPr>
        <p:sp>
          <p:nvSpPr>
            <p:cNvPr id="19" name="L 形 18"/>
            <p:cNvSpPr/>
            <p:nvPr/>
          </p:nvSpPr>
          <p:spPr>
            <a:xfrm rot="5400000">
              <a:off x="9765528" y="2260503"/>
              <a:ext cx="1322415" cy="2200785"/>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57" name="Freeform 288"/>
            <p:cNvSpPr>
              <a:spLocks noEditPoints="1"/>
            </p:cNvSpPr>
            <p:nvPr/>
          </p:nvSpPr>
          <p:spPr bwMode="auto">
            <a:xfrm>
              <a:off x="9884865" y="1367749"/>
              <a:ext cx="1083740" cy="1034481"/>
            </a:xfrm>
            <a:custGeom>
              <a:avLst/>
              <a:gdLst>
                <a:gd name="T0" fmla="*/ 2147483646 w 109"/>
                <a:gd name="T1" fmla="*/ 989411448 h 104"/>
                <a:gd name="T2" fmla="*/ 2147483646 w 109"/>
                <a:gd name="T3" fmla="*/ 2147483646 h 104"/>
                <a:gd name="T4" fmla="*/ 2147483646 w 109"/>
                <a:gd name="T5" fmla="*/ 2147483646 h 104"/>
                <a:gd name="T6" fmla="*/ 2147483646 w 109"/>
                <a:gd name="T7" fmla="*/ 2147483646 h 104"/>
                <a:gd name="T8" fmla="*/ 2147483646 w 109"/>
                <a:gd name="T9" fmla="*/ 2147483646 h 104"/>
                <a:gd name="T10" fmla="*/ 2147483646 w 109"/>
                <a:gd name="T11" fmla="*/ 2147483646 h 104"/>
                <a:gd name="T12" fmla="*/ 2147483646 w 109"/>
                <a:gd name="T13" fmla="*/ 2147483646 h 104"/>
                <a:gd name="T14" fmla="*/ 2147483646 w 109"/>
                <a:gd name="T15" fmla="*/ 2147483646 h 104"/>
                <a:gd name="T16" fmla="*/ 2147483646 w 109"/>
                <a:gd name="T17" fmla="*/ 2147483646 h 104"/>
                <a:gd name="T18" fmla="*/ 2147483646 w 109"/>
                <a:gd name="T19" fmla="*/ 0 h 104"/>
                <a:gd name="T20" fmla="*/ 2147483646 w 109"/>
                <a:gd name="T21" fmla="*/ 2147483646 h 104"/>
                <a:gd name="T22" fmla="*/ 2147483646 w 109"/>
                <a:gd name="T23" fmla="*/ 2147483646 h 104"/>
                <a:gd name="T24" fmla="*/ 2147483646 w 109"/>
                <a:gd name="T25" fmla="*/ 2147483646 h 104"/>
                <a:gd name="T26" fmla="*/ 2147483646 w 109"/>
                <a:gd name="T27" fmla="*/ 2147483646 h 104"/>
                <a:gd name="T28" fmla="*/ 2147483646 w 109"/>
                <a:gd name="T29" fmla="*/ 2147483646 h 104"/>
                <a:gd name="T30" fmla="*/ 2147483646 w 109"/>
                <a:gd name="T31" fmla="*/ 2147483646 h 104"/>
                <a:gd name="T32" fmla="*/ 2147483646 w 109"/>
                <a:gd name="T33" fmla="*/ 2147483646 h 104"/>
                <a:gd name="T34" fmla="*/ 2147483646 w 109"/>
                <a:gd name="T35" fmla="*/ 2147483646 h 104"/>
                <a:gd name="T36" fmla="*/ 2147483646 w 109"/>
                <a:gd name="T37" fmla="*/ 2147483646 h 104"/>
                <a:gd name="T38" fmla="*/ 2147483646 w 109"/>
                <a:gd name="T39" fmla="*/ 2147483646 h 104"/>
                <a:gd name="T40" fmla="*/ 2147483646 w 109"/>
                <a:gd name="T41" fmla="*/ 2147483646 h 104"/>
                <a:gd name="T42" fmla="*/ 2147483646 w 109"/>
                <a:gd name="T43" fmla="*/ 2147483646 h 104"/>
                <a:gd name="T44" fmla="*/ 2147483646 w 109"/>
                <a:gd name="T45" fmla="*/ 2147483646 h 104"/>
                <a:gd name="T46" fmla="*/ 2147483646 w 109"/>
                <a:gd name="T47" fmla="*/ 2147483646 h 104"/>
                <a:gd name="T48" fmla="*/ 2147483646 w 109"/>
                <a:gd name="T49" fmla="*/ 2147483646 h 104"/>
                <a:gd name="T50" fmla="*/ 2147483646 w 109"/>
                <a:gd name="T51" fmla="*/ 2147483646 h 104"/>
                <a:gd name="T52" fmla="*/ 2147483646 w 109"/>
                <a:gd name="T53" fmla="*/ 2147483646 h 104"/>
                <a:gd name="T54" fmla="*/ 2147483646 w 109"/>
                <a:gd name="T55" fmla="*/ 2147483646 h 104"/>
                <a:gd name="T56" fmla="*/ 2147483646 w 109"/>
                <a:gd name="T57" fmla="*/ 2147483646 h 104"/>
                <a:gd name="T58" fmla="*/ 2147483646 w 109"/>
                <a:gd name="T59" fmla="*/ 2147483646 h 104"/>
                <a:gd name="T60" fmla="*/ 2147483646 w 109"/>
                <a:gd name="T61" fmla="*/ 2147483646 h 104"/>
                <a:gd name="T62" fmla="*/ 2147483646 w 109"/>
                <a:gd name="T63" fmla="*/ 2147483646 h 104"/>
                <a:gd name="T64" fmla="*/ 2147483646 w 109"/>
                <a:gd name="T65" fmla="*/ 2147483646 h 104"/>
                <a:gd name="T66" fmla="*/ 2147483646 w 109"/>
                <a:gd name="T67" fmla="*/ 2147483646 h 104"/>
                <a:gd name="T68" fmla="*/ 2147483646 w 109"/>
                <a:gd name="T69" fmla="*/ 2147483646 h 104"/>
                <a:gd name="T70" fmla="*/ 2147483646 w 109"/>
                <a:gd name="T71" fmla="*/ 593652837 h 104"/>
                <a:gd name="T72" fmla="*/ 2147483646 w 109"/>
                <a:gd name="T73" fmla="*/ 1583064285 h 104"/>
                <a:gd name="T74" fmla="*/ 2147483646 w 109"/>
                <a:gd name="T75" fmla="*/ 593652837 h 104"/>
                <a:gd name="T76" fmla="*/ 2147483646 w 109"/>
                <a:gd name="T77" fmla="*/ 593652837 h 104"/>
                <a:gd name="T78" fmla="*/ 2147483646 w 109"/>
                <a:gd name="T79" fmla="*/ 1583064285 h 104"/>
                <a:gd name="T80" fmla="*/ 2147483646 w 109"/>
                <a:gd name="T81" fmla="*/ 1682006424 h 104"/>
                <a:gd name="T82" fmla="*/ 2147483646 w 109"/>
                <a:gd name="T83" fmla="*/ 791527169 h 104"/>
                <a:gd name="T84" fmla="*/ 2147483646 w 109"/>
                <a:gd name="T85" fmla="*/ 2077774982 h 104"/>
                <a:gd name="T86" fmla="*/ 2147483646 w 109"/>
                <a:gd name="T87" fmla="*/ 1682006424 h 104"/>
                <a:gd name="T88" fmla="*/ 2147483646 w 109"/>
                <a:gd name="T89" fmla="*/ 989411448 h 104"/>
                <a:gd name="T90" fmla="*/ 2147483646 w 109"/>
                <a:gd name="T91" fmla="*/ 1978832843 h 104"/>
                <a:gd name="T92" fmla="*/ 2147483646 w 109"/>
                <a:gd name="T93" fmla="*/ 1385180006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 name="组合 20"/>
          <p:cNvGrpSpPr>
            <a:grpSpLocks/>
          </p:cNvGrpSpPr>
          <p:nvPr/>
        </p:nvGrpSpPr>
        <p:grpSpPr bwMode="auto">
          <a:xfrm>
            <a:off x="4576763" y="2724150"/>
            <a:ext cx="2205037" cy="2281238"/>
            <a:chOff x="4461681" y="2944009"/>
            <a:chExt cx="2205196" cy="2281860"/>
          </a:xfrm>
        </p:grpSpPr>
        <p:sp>
          <p:nvSpPr>
            <p:cNvPr id="22" name="L 形 21"/>
            <p:cNvSpPr/>
            <p:nvPr/>
          </p:nvSpPr>
          <p:spPr>
            <a:xfrm rot="5400000">
              <a:off x="4900524" y="3464277"/>
              <a:ext cx="1322749" cy="2200434"/>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等腰三角形 22"/>
            <p:cNvSpPr/>
            <p:nvPr/>
          </p:nvSpPr>
          <p:spPr>
            <a:xfrm>
              <a:off x="6292200" y="3302882"/>
              <a:ext cx="374677" cy="374752"/>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55" name="Freeform 48"/>
            <p:cNvSpPr>
              <a:spLocks noEditPoints="1"/>
            </p:cNvSpPr>
            <p:nvPr/>
          </p:nvSpPr>
          <p:spPr bwMode="auto">
            <a:xfrm>
              <a:off x="5430453" y="2944009"/>
              <a:ext cx="449918" cy="714745"/>
            </a:xfrm>
            <a:custGeom>
              <a:avLst/>
              <a:gdLst>
                <a:gd name="T0" fmla="*/ 2147483646 w 67"/>
                <a:gd name="T1" fmla="*/ 454665477 h 106"/>
                <a:gd name="T2" fmla="*/ 2147483646 w 67"/>
                <a:gd name="T3" fmla="*/ 2147483646 h 106"/>
                <a:gd name="T4" fmla="*/ 2147483646 w 67"/>
                <a:gd name="T5" fmla="*/ 2147483646 h 106"/>
                <a:gd name="T6" fmla="*/ 2147483646 w 67"/>
                <a:gd name="T7" fmla="*/ 2147483646 h 106"/>
                <a:gd name="T8" fmla="*/ 2147483646 w 67"/>
                <a:gd name="T9" fmla="*/ 2147483646 h 106"/>
                <a:gd name="T10" fmla="*/ 2147483646 w 67"/>
                <a:gd name="T11" fmla="*/ 2147483646 h 106"/>
                <a:gd name="T12" fmla="*/ 2147483646 w 67"/>
                <a:gd name="T13" fmla="*/ 2147483646 h 106"/>
                <a:gd name="T14" fmla="*/ 2147483646 w 67"/>
                <a:gd name="T15" fmla="*/ 2147483646 h 106"/>
                <a:gd name="T16" fmla="*/ 676408064 w 67"/>
                <a:gd name="T17" fmla="*/ 2147483646 h 106"/>
                <a:gd name="T18" fmla="*/ 541123765 w 67"/>
                <a:gd name="T19" fmla="*/ 2147483646 h 106"/>
                <a:gd name="T20" fmla="*/ 541123765 w 67"/>
                <a:gd name="T21" fmla="*/ 2147483646 h 106"/>
                <a:gd name="T22" fmla="*/ 541123765 w 67"/>
                <a:gd name="T23" fmla="*/ 2147483646 h 106"/>
                <a:gd name="T24" fmla="*/ 541123765 w 67"/>
                <a:gd name="T25" fmla="*/ 2147483646 h 106"/>
                <a:gd name="T26" fmla="*/ 676408064 w 67"/>
                <a:gd name="T27" fmla="*/ 2147483646 h 106"/>
                <a:gd name="T28" fmla="*/ 721500592 w 67"/>
                <a:gd name="T29" fmla="*/ 2147483646 h 106"/>
                <a:gd name="T30" fmla="*/ 0 w 67"/>
                <a:gd name="T31" fmla="*/ 1545858577 h 106"/>
                <a:gd name="T32" fmla="*/ 1488093712 w 67"/>
                <a:gd name="T33" fmla="*/ 0 h 106"/>
                <a:gd name="T34" fmla="*/ 1262624357 w 67"/>
                <a:gd name="T35" fmla="*/ 1864122389 h 106"/>
                <a:gd name="T36" fmla="*/ 1352816128 w 67"/>
                <a:gd name="T37" fmla="*/ 1773187945 h 106"/>
                <a:gd name="T38" fmla="*/ 1488093712 w 67"/>
                <a:gd name="T39" fmla="*/ 1864122389 h 106"/>
                <a:gd name="T40" fmla="*/ 1623378011 w 67"/>
                <a:gd name="T41" fmla="*/ 1773187945 h 106"/>
                <a:gd name="T42" fmla="*/ 1758662310 w 67"/>
                <a:gd name="T43" fmla="*/ 1864122389 h 106"/>
                <a:gd name="T44" fmla="*/ 1939032422 w 67"/>
                <a:gd name="T45" fmla="*/ 1727720723 h 106"/>
                <a:gd name="T46" fmla="*/ 1758662310 w 67"/>
                <a:gd name="T47" fmla="*/ 2147483646 h 106"/>
                <a:gd name="T48" fmla="*/ 1984131665 w 67"/>
                <a:gd name="T49" fmla="*/ 2147483646 h 106"/>
                <a:gd name="T50" fmla="*/ 1984131665 w 67"/>
                <a:gd name="T51" fmla="*/ 2147483646 h 106"/>
                <a:gd name="T52" fmla="*/ 2147483646 w 67"/>
                <a:gd name="T53" fmla="*/ 2136918978 h 106"/>
                <a:gd name="T54" fmla="*/ 2147483646 w 67"/>
                <a:gd name="T55" fmla="*/ 681994845 h 106"/>
                <a:gd name="T56" fmla="*/ 676408064 w 67"/>
                <a:gd name="T57" fmla="*/ 681994845 h 106"/>
                <a:gd name="T58" fmla="*/ 496031237 w 67"/>
                <a:gd name="T59" fmla="*/ 2147483646 h 106"/>
                <a:gd name="T60" fmla="*/ 1037155003 w 67"/>
                <a:gd name="T61" fmla="*/ 2147483646 h 106"/>
                <a:gd name="T62" fmla="*/ 1037155003 w 67"/>
                <a:gd name="T63" fmla="*/ 2147483646 h 106"/>
                <a:gd name="T64" fmla="*/ 1307723601 w 67"/>
                <a:gd name="T65" fmla="*/ 2147483646 h 106"/>
                <a:gd name="T66" fmla="*/ 1127346774 w 67"/>
                <a:gd name="T67" fmla="*/ 1727720723 h 106"/>
                <a:gd name="T68" fmla="*/ 1803754838 w 67"/>
                <a:gd name="T69" fmla="*/ 1955056833 h 106"/>
                <a:gd name="T70" fmla="*/ 1623378011 w 67"/>
                <a:gd name="T71" fmla="*/ 1909589611 h 106"/>
                <a:gd name="T72" fmla="*/ 1352816128 w 67"/>
                <a:gd name="T73" fmla="*/ 1909589611 h 106"/>
                <a:gd name="T74" fmla="*/ 1217531830 w 67"/>
                <a:gd name="T75" fmla="*/ 1909589611 h 106"/>
                <a:gd name="T76" fmla="*/ 1443001184 w 67"/>
                <a:gd name="T77" fmla="*/ 2147483646 h 106"/>
                <a:gd name="T78" fmla="*/ 1443001184 w 67"/>
                <a:gd name="T79" fmla="*/ 2147483646 h 106"/>
                <a:gd name="T80" fmla="*/ 1578285483 w 67"/>
                <a:gd name="T81" fmla="*/ 2147483646 h 106"/>
                <a:gd name="T82" fmla="*/ 1578285483 w 67"/>
                <a:gd name="T83" fmla="*/ 2147483646 h 106"/>
                <a:gd name="T84" fmla="*/ 1939032422 w 67"/>
                <a:gd name="T85" fmla="*/ 2147483646 h 106"/>
                <a:gd name="T86" fmla="*/ 1533192955 w 67"/>
                <a:gd name="T87" fmla="*/ 2147483646 h 106"/>
                <a:gd name="T88" fmla="*/ 1939032422 w 67"/>
                <a:gd name="T89" fmla="*/ 2147483646 h 106"/>
                <a:gd name="T90" fmla="*/ 766593120 w 67"/>
                <a:gd name="T91" fmla="*/ 2147483646 h 106"/>
                <a:gd name="T92" fmla="*/ 766593120 w 67"/>
                <a:gd name="T93" fmla="*/ 2147483646 h 106"/>
                <a:gd name="T94" fmla="*/ 2147483646 w 67"/>
                <a:gd name="T95" fmla="*/ 2147483646 h 106"/>
                <a:gd name="T96" fmla="*/ 2147483646 w 67"/>
                <a:gd name="T97" fmla="*/ 2147483646 h 106"/>
                <a:gd name="T98" fmla="*/ 766593120 w 67"/>
                <a:gd name="T99" fmla="*/ 2147483646 h 106"/>
                <a:gd name="T100" fmla="*/ 2147483646 w 67"/>
                <a:gd name="T101" fmla="*/ 2147483646 h 106"/>
                <a:gd name="T102" fmla="*/ 2147483646 w 67"/>
                <a:gd name="T103" fmla="*/ 2147483646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 name="组合 24"/>
          <p:cNvGrpSpPr>
            <a:grpSpLocks/>
          </p:cNvGrpSpPr>
          <p:nvPr/>
        </p:nvGrpSpPr>
        <p:grpSpPr bwMode="auto">
          <a:xfrm>
            <a:off x="2143125" y="3579813"/>
            <a:ext cx="2205038" cy="2027237"/>
            <a:chOff x="2029350" y="3799864"/>
            <a:chExt cx="2205195" cy="2027888"/>
          </a:xfrm>
        </p:grpSpPr>
        <p:sp>
          <p:nvSpPr>
            <p:cNvPr id="26" name="L 形 25"/>
            <p:cNvSpPr/>
            <p:nvPr/>
          </p:nvSpPr>
          <p:spPr>
            <a:xfrm rot="5400000">
              <a:off x="2468160" y="4066130"/>
              <a:ext cx="1322812" cy="2200432"/>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等腰三角形 26"/>
            <p:cNvSpPr/>
            <p:nvPr/>
          </p:nvSpPr>
          <p:spPr>
            <a:xfrm>
              <a:off x="3859868" y="3904673"/>
              <a:ext cx="374677" cy="374770"/>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52" name="Freeform 98"/>
            <p:cNvSpPr>
              <a:spLocks noEditPoints="1"/>
            </p:cNvSpPr>
            <p:nvPr/>
          </p:nvSpPr>
          <p:spPr bwMode="auto">
            <a:xfrm>
              <a:off x="2817995" y="3799864"/>
              <a:ext cx="623494" cy="479027"/>
            </a:xfrm>
            <a:custGeom>
              <a:avLst/>
              <a:gdLst>
                <a:gd name="T0" fmla="*/ 754775458 w 104"/>
                <a:gd name="T1" fmla="*/ 1577585607 h 80"/>
                <a:gd name="T2" fmla="*/ 467242807 w 104"/>
                <a:gd name="T3" fmla="*/ 2147483646 h 80"/>
                <a:gd name="T4" fmla="*/ 1186071437 w 104"/>
                <a:gd name="T5" fmla="*/ 2147483646 h 80"/>
                <a:gd name="T6" fmla="*/ 1833024399 w 104"/>
                <a:gd name="T7" fmla="*/ 2147483646 h 80"/>
                <a:gd name="T8" fmla="*/ 2147483646 w 104"/>
                <a:gd name="T9" fmla="*/ 2147483646 h 80"/>
                <a:gd name="T10" fmla="*/ 2147483646 w 104"/>
                <a:gd name="T11" fmla="*/ 2147483646 h 80"/>
                <a:gd name="T12" fmla="*/ 2147483646 w 104"/>
                <a:gd name="T13" fmla="*/ 1577585607 h 80"/>
                <a:gd name="T14" fmla="*/ 2147483646 w 104"/>
                <a:gd name="T15" fmla="*/ 1577585607 h 80"/>
                <a:gd name="T16" fmla="*/ 2147483646 w 104"/>
                <a:gd name="T17" fmla="*/ 1003914847 h 80"/>
                <a:gd name="T18" fmla="*/ 2147483646 w 104"/>
                <a:gd name="T19" fmla="*/ 896355322 h 80"/>
                <a:gd name="T20" fmla="*/ 2147483646 w 104"/>
                <a:gd name="T21" fmla="*/ 1219039885 h 80"/>
                <a:gd name="T22" fmla="*/ 2147483646 w 104"/>
                <a:gd name="T23" fmla="*/ 1828565816 h 80"/>
                <a:gd name="T24" fmla="*/ 2147483646 w 104"/>
                <a:gd name="T25" fmla="*/ 1828565816 h 80"/>
                <a:gd name="T26" fmla="*/ 2147483646 w 104"/>
                <a:gd name="T27" fmla="*/ 1219039885 h 80"/>
                <a:gd name="T28" fmla="*/ 2147483646 w 104"/>
                <a:gd name="T29" fmla="*/ 824644981 h 80"/>
                <a:gd name="T30" fmla="*/ 2147483646 w 104"/>
                <a:gd name="T31" fmla="*/ 788789810 h 80"/>
                <a:gd name="T32" fmla="*/ 2147483646 w 104"/>
                <a:gd name="T33" fmla="*/ 537815589 h 80"/>
                <a:gd name="T34" fmla="*/ 1868965231 w 104"/>
                <a:gd name="T35" fmla="*/ 0 h 80"/>
                <a:gd name="T36" fmla="*/ 0 w 104"/>
                <a:gd name="T37" fmla="*/ 537815589 h 80"/>
                <a:gd name="T38" fmla="*/ 0 w 104"/>
                <a:gd name="T39" fmla="*/ 788789810 h 80"/>
                <a:gd name="T40" fmla="*/ 682893794 w 104"/>
                <a:gd name="T41" fmla="*/ 1003914847 h 80"/>
                <a:gd name="T42" fmla="*/ 682893794 w 104"/>
                <a:gd name="T43" fmla="*/ 1577585607 h 80"/>
                <a:gd name="T44" fmla="*/ 754775458 w 104"/>
                <a:gd name="T45" fmla="*/ 1577585607 h 80"/>
                <a:gd name="T46" fmla="*/ 2147483646 w 104"/>
                <a:gd name="T47" fmla="*/ 1577585607 h 80"/>
                <a:gd name="T48" fmla="*/ 2147483646 w 104"/>
                <a:gd name="T49" fmla="*/ 1721000303 h 80"/>
                <a:gd name="T50" fmla="*/ 2147483646 w 104"/>
                <a:gd name="T51" fmla="*/ 2147483646 h 80"/>
                <a:gd name="T52" fmla="*/ 1833024399 w 104"/>
                <a:gd name="T53" fmla="*/ 2147483646 h 80"/>
                <a:gd name="T54" fmla="*/ 1329840760 w 104"/>
                <a:gd name="T55" fmla="*/ 2147483646 h 80"/>
                <a:gd name="T56" fmla="*/ 1114189773 w 104"/>
                <a:gd name="T57" fmla="*/ 1721000303 h 80"/>
                <a:gd name="T58" fmla="*/ 1114189773 w 104"/>
                <a:gd name="T59" fmla="*/ 1577585607 h 80"/>
                <a:gd name="T60" fmla="*/ 2147483646 w 104"/>
                <a:gd name="T61" fmla="*/ 157758560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 name="组合 28"/>
          <p:cNvGrpSpPr>
            <a:grpSpLocks/>
          </p:cNvGrpSpPr>
          <p:nvPr/>
        </p:nvGrpSpPr>
        <p:grpSpPr bwMode="auto">
          <a:xfrm>
            <a:off x="7008813" y="2006600"/>
            <a:ext cx="2205037" cy="2397125"/>
            <a:chOff x="6894012" y="2226903"/>
            <a:chExt cx="2205196" cy="2397084"/>
          </a:xfrm>
        </p:grpSpPr>
        <p:sp>
          <p:nvSpPr>
            <p:cNvPr id="30" name="L 形 29"/>
            <p:cNvSpPr/>
            <p:nvPr/>
          </p:nvSpPr>
          <p:spPr>
            <a:xfrm rot="5400000">
              <a:off x="7333047" y="2862588"/>
              <a:ext cx="1322364" cy="2200434"/>
            </a:xfrm>
            <a:prstGeom prst="corner">
              <a:avLst>
                <a:gd name="adj1" fmla="val 16120"/>
                <a:gd name="adj2" fmla="val 1611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等腰三角形 30"/>
            <p:cNvSpPr/>
            <p:nvPr/>
          </p:nvSpPr>
          <p:spPr>
            <a:xfrm>
              <a:off x="8724531" y="2699970"/>
              <a:ext cx="374677" cy="374644"/>
            </a:xfrm>
            <a:prstGeom prst="triangle">
              <a:avLst>
                <a:gd name="adj" fmla="val 100000"/>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49" name="Freeform 105"/>
            <p:cNvSpPr>
              <a:spLocks noEditPoints="1"/>
            </p:cNvSpPr>
            <p:nvPr/>
          </p:nvSpPr>
          <p:spPr bwMode="auto">
            <a:xfrm>
              <a:off x="7653443" y="2226903"/>
              <a:ext cx="681922" cy="824299"/>
            </a:xfrm>
            <a:custGeom>
              <a:avLst/>
              <a:gdLst>
                <a:gd name="T0" fmla="*/ 0 w 77"/>
                <a:gd name="T1" fmla="*/ 2147483646 h 93"/>
                <a:gd name="T2" fmla="*/ 2147483646 w 77"/>
                <a:gd name="T3" fmla="*/ 1571211392 h 93"/>
                <a:gd name="T4" fmla="*/ 2147483646 w 77"/>
                <a:gd name="T5" fmla="*/ 2042568605 h 93"/>
                <a:gd name="T6" fmla="*/ 2147483646 w 77"/>
                <a:gd name="T7" fmla="*/ 2121134049 h 93"/>
                <a:gd name="T8" fmla="*/ 2147483646 w 77"/>
                <a:gd name="T9" fmla="*/ 2121134049 h 93"/>
                <a:gd name="T10" fmla="*/ 2147483646 w 77"/>
                <a:gd name="T11" fmla="*/ 2121134049 h 93"/>
                <a:gd name="T12" fmla="*/ 2147483646 w 77"/>
                <a:gd name="T13" fmla="*/ 2147483646 h 93"/>
                <a:gd name="T14" fmla="*/ 2147483646 w 77"/>
                <a:gd name="T15" fmla="*/ 2147483646 h 93"/>
                <a:gd name="T16" fmla="*/ 2147483646 w 77"/>
                <a:gd name="T17" fmla="*/ 2147483646 h 93"/>
                <a:gd name="T18" fmla="*/ 2147483646 w 77"/>
                <a:gd name="T19" fmla="*/ 2147483646 h 93"/>
                <a:gd name="T20" fmla="*/ 2147483646 w 77"/>
                <a:gd name="T21" fmla="*/ 2147483646 h 93"/>
                <a:gd name="T22" fmla="*/ 2147483646 w 77"/>
                <a:gd name="T23" fmla="*/ 2147483646 h 93"/>
                <a:gd name="T24" fmla="*/ 2147483646 w 77"/>
                <a:gd name="T25" fmla="*/ 2147483646 h 93"/>
                <a:gd name="T26" fmla="*/ 2147483646 w 77"/>
                <a:gd name="T27" fmla="*/ 2147483646 h 93"/>
                <a:gd name="T28" fmla="*/ 2147483646 w 77"/>
                <a:gd name="T29" fmla="*/ 2147483646 h 93"/>
                <a:gd name="T30" fmla="*/ 2147483646 w 77"/>
                <a:gd name="T31" fmla="*/ 2147483646 h 93"/>
                <a:gd name="T32" fmla="*/ 2147483646 w 77"/>
                <a:gd name="T33" fmla="*/ 2147483646 h 93"/>
                <a:gd name="T34" fmla="*/ 2147483646 w 77"/>
                <a:gd name="T35" fmla="*/ 2147483646 h 93"/>
                <a:gd name="T36" fmla="*/ 2147483646 w 77"/>
                <a:gd name="T37" fmla="*/ 2147483646 h 93"/>
                <a:gd name="T38" fmla="*/ 2147483646 w 77"/>
                <a:gd name="T39" fmla="*/ 2147483646 h 93"/>
                <a:gd name="T40" fmla="*/ 2147483646 w 77"/>
                <a:gd name="T41" fmla="*/ 2147483646 h 93"/>
                <a:gd name="T42" fmla="*/ 2147483646 w 77"/>
                <a:gd name="T43" fmla="*/ 2147483646 h 93"/>
                <a:gd name="T44" fmla="*/ 2147483646 w 77"/>
                <a:gd name="T45" fmla="*/ 2147483646 h 93"/>
                <a:gd name="T46" fmla="*/ 2147483646 w 77"/>
                <a:gd name="T47" fmla="*/ 2147483646 h 93"/>
                <a:gd name="T48" fmla="*/ 2147483646 w 77"/>
                <a:gd name="T49" fmla="*/ 2147483646 h 93"/>
                <a:gd name="T50" fmla="*/ 2147483646 w 77"/>
                <a:gd name="T51" fmla="*/ 2147483646 h 93"/>
                <a:gd name="T52" fmla="*/ 2147483646 w 77"/>
                <a:gd name="T53" fmla="*/ 2147483646 h 93"/>
                <a:gd name="T54" fmla="*/ 2147483646 w 77"/>
                <a:gd name="T55" fmla="*/ 2147483646 h 93"/>
                <a:gd name="T56" fmla="*/ 2147483646 w 77"/>
                <a:gd name="T57" fmla="*/ 2147483646 h 93"/>
                <a:gd name="T58" fmla="*/ 549018059 w 77"/>
                <a:gd name="T59" fmla="*/ 2147483646 h 93"/>
                <a:gd name="T60" fmla="*/ 2147483646 w 77"/>
                <a:gd name="T61" fmla="*/ 2147483646 h 93"/>
                <a:gd name="T62" fmla="*/ 1490185549 w 77"/>
                <a:gd name="T63" fmla="*/ 2147483646 h 93"/>
                <a:gd name="T64" fmla="*/ 235289658 w 77"/>
                <a:gd name="T65" fmla="*/ 2147483646 h 93"/>
                <a:gd name="T66" fmla="*/ 2147483646 w 77"/>
                <a:gd name="T67" fmla="*/ 2147483646 h 93"/>
                <a:gd name="T68" fmla="*/ 2147483646 w 77"/>
                <a:gd name="T69" fmla="*/ 2147483646 h 93"/>
                <a:gd name="T70" fmla="*/ 2147483646 w 77"/>
                <a:gd name="T71" fmla="*/ 2147483646 h 93"/>
                <a:gd name="T72" fmla="*/ 2147483646 w 77"/>
                <a:gd name="T73" fmla="*/ 0 h 93"/>
                <a:gd name="T74" fmla="*/ 2147483646 w 77"/>
                <a:gd name="T75" fmla="*/ 21474836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 name="组合 32"/>
          <p:cNvGrpSpPr>
            <a:grpSpLocks/>
          </p:cNvGrpSpPr>
          <p:nvPr/>
        </p:nvGrpSpPr>
        <p:grpSpPr bwMode="auto">
          <a:xfrm>
            <a:off x="2289175" y="4491038"/>
            <a:ext cx="3168650" cy="1183292"/>
            <a:chOff x="1896905" y="629070"/>
            <a:chExt cx="3168549" cy="1182540"/>
          </a:xfrm>
        </p:grpSpPr>
        <p:sp>
          <p:nvSpPr>
            <p:cNvPr id="34" name="文本框 33"/>
            <p:cNvSpPr txBox="1"/>
            <p:nvPr/>
          </p:nvSpPr>
          <p:spPr>
            <a:xfrm>
              <a:off x="1896905" y="629070"/>
              <a:ext cx="3168549" cy="399796"/>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mj-lt"/>
                  <a:ea typeface="+mn-ea"/>
                  <a:cs typeface="Arial" panose="020B0604020202020204" pitchFamily="34" charset="0"/>
                </a:rPr>
                <a:t>线性时间序列</a:t>
              </a:r>
            </a:p>
          </p:txBody>
        </p:sp>
        <p:sp>
          <p:nvSpPr>
            <p:cNvPr id="35" name="矩形 34"/>
            <p:cNvSpPr/>
            <p:nvPr/>
          </p:nvSpPr>
          <p:spPr>
            <a:xfrm>
              <a:off x="1933417" y="1027279"/>
              <a:ext cx="2163693" cy="784331"/>
            </a:xfrm>
            <a:prstGeom prst="rect">
              <a:avLst/>
            </a:prstGeom>
          </p:spPr>
          <p:txBody>
            <a:bodyPr wrap="square">
              <a:spAutoFit/>
            </a:bodyPr>
            <a:lstStyle/>
            <a:p>
              <a:pPr eaLnBrk="1" fontAlgn="auto" hangingPunct="1">
                <a:lnSpc>
                  <a:spcPts val="1800"/>
                </a:lnSpc>
                <a:spcBef>
                  <a:spcPts val="0"/>
                </a:spcBef>
                <a:spcAft>
                  <a:spcPts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自回归模型（</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AR</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）、滑动平均模型（</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MA</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ARIMA</a:t>
              </a:r>
            </a:p>
          </p:txBody>
        </p:sp>
        <p:cxnSp>
          <p:nvCxnSpPr>
            <p:cNvPr id="36" name="直接连接符 35"/>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37" name="组合 36"/>
          <p:cNvGrpSpPr>
            <a:grpSpLocks/>
          </p:cNvGrpSpPr>
          <p:nvPr/>
        </p:nvGrpSpPr>
        <p:grpSpPr bwMode="auto">
          <a:xfrm>
            <a:off x="4730750" y="3973513"/>
            <a:ext cx="3168650" cy="1249967"/>
            <a:chOff x="1820705" y="667170"/>
            <a:chExt cx="3168549" cy="1250097"/>
          </a:xfrm>
        </p:grpSpPr>
        <p:sp>
          <p:nvSpPr>
            <p:cNvPr id="38" name="文本框 37"/>
            <p:cNvSpPr txBox="1"/>
            <p:nvPr/>
          </p:nvSpPr>
          <p:spPr>
            <a:xfrm>
              <a:off x="1820705" y="667170"/>
              <a:ext cx="3168549" cy="400091"/>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mj-lt"/>
                  <a:ea typeface="+mn-ea"/>
                  <a:cs typeface="Arial" panose="020B0604020202020204" pitchFamily="34" charset="0"/>
                </a:rPr>
                <a:t>机器学习方法</a:t>
              </a:r>
            </a:p>
          </p:txBody>
        </p:sp>
        <p:sp>
          <p:nvSpPr>
            <p:cNvPr id="39" name="矩形 38"/>
            <p:cNvSpPr/>
            <p:nvPr/>
          </p:nvSpPr>
          <p:spPr>
            <a:xfrm>
              <a:off x="1858804" y="1132355"/>
              <a:ext cx="2324026" cy="784912"/>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随机森林（</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Random Forest</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）、长短期记忆网络（</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LSTM</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a:t>
              </a:r>
            </a:p>
          </p:txBody>
        </p:sp>
        <p:cxnSp>
          <p:nvCxnSpPr>
            <p:cNvPr id="40" name="直接连接符 39"/>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1" name="组合 40"/>
          <p:cNvGrpSpPr>
            <a:grpSpLocks/>
          </p:cNvGrpSpPr>
          <p:nvPr/>
        </p:nvGrpSpPr>
        <p:grpSpPr bwMode="auto">
          <a:xfrm>
            <a:off x="7162800" y="3328988"/>
            <a:ext cx="3168650" cy="1730682"/>
            <a:chOff x="1896905" y="667170"/>
            <a:chExt cx="3168549" cy="1731026"/>
          </a:xfrm>
        </p:grpSpPr>
        <p:sp>
          <p:nvSpPr>
            <p:cNvPr id="42" name="文本框 41"/>
            <p:cNvSpPr txBox="1"/>
            <p:nvPr/>
          </p:nvSpPr>
          <p:spPr>
            <a:xfrm>
              <a:off x="1896905" y="667170"/>
              <a:ext cx="3168549" cy="400129"/>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mj-lt"/>
                  <a:ea typeface="+mn-ea"/>
                  <a:cs typeface="Arial" panose="020B0604020202020204" pitchFamily="34" charset="0"/>
                </a:rPr>
                <a:t>高频数据引入</a:t>
              </a:r>
            </a:p>
          </p:txBody>
        </p:sp>
        <p:sp>
          <p:nvSpPr>
            <p:cNvPr id="43" name="矩形 42"/>
            <p:cNvSpPr/>
            <p:nvPr/>
          </p:nvSpPr>
          <p:spPr>
            <a:xfrm>
              <a:off x="1896905" y="1151453"/>
              <a:ext cx="2312914" cy="1246743"/>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实现波动率（</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Realized Volatility</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）、资产风险溢价和跳跃风险建模、主成分分析（</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PCA</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）因子提取</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cxnSp>
          <p:nvCxnSpPr>
            <p:cNvPr id="44" name="直接连接符 43"/>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5" name="组合 44"/>
          <p:cNvGrpSpPr>
            <a:grpSpLocks/>
          </p:cNvGrpSpPr>
          <p:nvPr/>
        </p:nvGrpSpPr>
        <p:grpSpPr bwMode="auto">
          <a:xfrm>
            <a:off x="9623425" y="2787650"/>
            <a:ext cx="3168650" cy="1557001"/>
            <a:chOff x="1896905" y="667170"/>
            <a:chExt cx="3168549" cy="1557198"/>
          </a:xfrm>
        </p:grpSpPr>
        <p:sp>
          <p:nvSpPr>
            <p:cNvPr id="46" name="文本框 45"/>
            <p:cNvSpPr txBox="1"/>
            <p:nvPr/>
          </p:nvSpPr>
          <p:spPr>
            <a:xfrm>
              <a:off x="1896905" y="667170"/>
              <a:ext cx="3168549" cy="400101"/>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mj-lt"/>
                  <a:ea typeface="+mn-ea"/>
                  <a:cs typeface="Arial" panose="020B0604020202020204" pitchFamily="34" charset="0"/>
                </a:rPr>
                <a:t>国内研究</a:t>
              </a:r>
            </a:p>
          </p:txBody>
        </p:sp>
        <p:sp>
          <p:nvSpPr>
            <p:cNvPr id="47" name="矩形 46"/>
            <p:cNvSpPr/>
            <p:nvPr/>
          </p:nvSpPr>
          <p:spPr>
            <a:xfrm>
              <a:off x="1901668" y="1208577"/>
              <a:ext cx="2512932" cy="1015791"/>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交易过程异质性（日内交易行为、流动性动态）、高频数据波动率模型、支持向量回归（</a:t>
              </a:r>
              <a:r>
                <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rPr>
                <a:t>SVR</a:t>
              </a:r>
              <a:r>
                <a:rPr lang="zh-CN" altLang="en-US" sz="1600" dirty="0">
                  <a:solidFill>
                    <a:schemeClr val="bg2">
                      <a:lumMod val="25000"/>
                    </a:schemeClr>
                  </a:solidFill>
                  <a:latin typeface="微软雅黑 Light" panose="020B0502040204020203" pitchFamily="34" charset="-122"/>
                  <a:ea typeface="+mn-ea"/>
                  <a:cs typeface="Arial" panose="020B0604020202020204" pitchFamily="34" charset="0"/>
                </a:rPr>
                <a:t>）</a:t>
              </a:r>
              <a:endParaRPr lang="en-US" altLang="zh-CN" sz="1600" dirty="0">
                <a:solidFill>
                  <a:schemeClr val="bg2">
                    <a:lumMod val="25000"/>
                  </a:schemeClr>
                </a:solidFill>
                <a:latin typeface="微软雅黑 Light" panose="020B0502040204020203" pitchFamily="34" charset="-122"/>
                <a:ea typeface="+mn-ea"/>
                <a:cs typeface="Arial" panose="020B0604020202020204" pitchFamily="34" charset="0"/>
              </a:endParaRPr>
            </a:p>
          </p:txBody>
        </p:sp>
        <p:cxnSp>
          <p:nvCxnSpPr>
            <p:cNvPr id="48" name="直接连接符 47"/>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49" name="组合 48"/>
          <p:cNvGrpSpPr>
            <a:grpSpLocks/>
          </p:cNvGrpSpPr>
          <p:nvPr/>
        </p:nvGrpSpPr>
        <p:grpSpPr bwMode="auto">
          <a:xfrm>
            <a:off x="257176" y="4319477"/>
            <a:ext cx="1679575" cy="1568450"/>
            <a:chOff x="142583" y="4542955"/>
            <a:chExt cx="1679145" cy="1567915"/>
          </a:xfrm>
        </p:grpSpPr>
        <p:sp>
          <p:nvSpPr>
            <p:cNvPr id="50" name="L 形 49"/>
            <p:cNvSpPr/>
            <p:nvPr/>
          </p:nvSpPr>
          <p:spPr>
            <a:xfrm rot="5400000">
              <a:off x="477503" y="4766644"/>
              <a:ext cx="1009306" cy="1679145"/>
            </a:xfrm>
            <a:prstGeom prst="corner">
              <a:avLst>
                <a:gd name="adj1" fmla="val 21783"/>
                <a:gd name="adj2" fmla="val 21773"/>
              </a:avLst>
            </a:prstGeom>
            <a:solidFill>
              <a:srgbClr val="04487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34" name="Freeform 46"/>
            <p:cNvSpPr>
              <a:spLocks noEditPoints="1"/>
            </p:cNvSpPr>
            <p:nvPr/>
          </p:nvSpPr>
          <p:spPr bwMode="auto">
            <a:xfrm>
              <a:off x="757315" y="4542955"/>
              <a:ext cx="449681" cy="453558"/>
            </a:xfrm>
            <a:custGeom>
              <a:avLst/>
              <a:gdLst>
                <a:gd name="T0" fmla="*/ 905368453 w 98"/>
                <a:gd name="T1" fmla="*/ 1595177230 h 99"/>
                <a:gd name="T2" fmla="*/ 842202039 w 98"/>
                <a:gd name="T3" fmla="*/ 1469243874 h 99"/>
                <a:gd name="T4" fmla="*/ 779040212 w 98"/>
                <a:gd name="T5" fmla="*/ 1553197918 h 99"/>
                <a:gd name="T6" fmla="*/ 736926210 w 98"/>
                <a:gd name="T7" fmla="*/ 1595177230 h 99"/>
                <a:gd name="T8" fmla="*/ 673764384 w 98"/>
                <a:gd name="T9" fmla="*/ 1574189865 h 99"/>
                <a:gd name="T10" fmla="*/ 42109414 w 98"/>
                <a:gd name="T11" fmla="*/ 944513919 h 99"/>
                <a:gd name="T12" fmla="*/ 147385242 w 98"/>
                <a:gd name="T13" fmla="*/ 209891982 h 99"/>
                <a:gd name="T14" fmla="*/ 842202039 w 98"/>
                <a:gd name="T15" fmla="*/ 545717320 h 99"/>
                <a:gd name="T16" fmla="*/ 1494909422 w 98"/>
                <a:gd name="T17" fmla="*/ 0 h 99"/>
                <a:gd name="T18" fmla="*/ 1010644282 w 98"/>
                <a:gd name="T19" fmla="*/ 1658143908 h 99"/>
                <a:gd name="T20" fmla="*/ 736926210 w 98"/>
                <a:gd name="T21" fmla="*/ 2077927872 h 99"/>
                <a:gd name="T22" fmla="*/ 610597969 w 98"/>
                <a:gd name="T23" fmla="*/ 1993969247 h 99"/>
                <a:gd name="T24" fmla="*/ 905368453 w 98"/>
                <a:gd name="T25" fmla="*/ 1595177230 h 99"/>
                <a:gd name="T26" fmla="*/ 989587281 w 98"/>
                <a:gd name="T27" fmla="*/ 1196380632 h 99"/>
                <a:gd name="T28" fmla="*/ 1052753695 w 98"/>
                <a:gd name="T29" fmla="*/ 1322318570 h 99"/>
                <a:gd name="T30" fmla="*/ 1368581181 w 98"/>
                <a:gd name="T31" fmla="*/ 377804651 h 99"/>
                <a:gd name="T32" fmla="*/ 989587281 w 98"/>
                <a:gd name="T33" fmla="*/ 671655258 h 99"/>
                <a:gd name="T34" fmla="*/ 968534868 w 98"/>
                <a:gd name="T35" fmla="*/ 713629990 h 99"/>
                <a:gd name="T36" fmla="*/ 989587281 w 98"/>
                <a:gd name="T37" fmla="*/ 1196380632 h 99"/>
                <a:gd name="T38" fmla="*/ 589540968 w 98"/>
                <a:gd name="T39" fmla="*/ 1322318570 h 99"/>
                <a:gd name="T40" fmla="*/ 336879898 w 98"/>
                <a:gd name="T41" fmla="*/ 503738008 h 99"/>
                <a:gd name="T42" fmla="*/ 336879898 w 98"/>
                <a:gd name="T43" fmla="*/ 503738008 h 99"/>
                <a:gd name="T44" fmla="*/ 694816797 w 98"/>
                <a:gd name="T45" fmla="*/ 1280339257 h 99"/>
                <a:gd name="T46" fmla="*/ 273718072 w 98"/>
                <a:gd name="T47" fmla="*/ 440771330 h 99"/>
                <a:gd name="T48" fmla="*/ 210551657 w 98"/>
                <a:gd name="T49" fmla="*/ 923521972 h 99"/>
                <a:gd name="T50" fmla="*/ 589540968 w 98"/>
                <a:gd name="T51" fmla="*/ 1322318570 h 99"/>
                <a:gd name="T52" fmla="*/ 1158029524 w 98"/>
                <a:gd name="T53" fmla="*/ 1343305936 h 99"/>
                <a:gd name="T54" fmla="*/ 1431747595 w 98"/>
                <a:gd name="T55" fmla="*/ 377804651 h 99"/>
                <a:gd name="T56" fmla="*/ 1158029524 w 98"/>
                <a:gd name="T57" fmla="*/ 1343305936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99">
                  <a:moveTo>
                    <a:pt x="43" y="76"/>
                  </a:moveTo>
                  <a:cubicBezTo>
                    <a:pt x="42" y="75"/>
                    <a:pt x="41" y="73"/>
                    <a:pt x="40" y="70"/>
                  </a:cubicBezTo>
                  <a:cubicBezTo>
                    <a:pt x="39" y="71"/>
                    <a:pt x="38" y="73"/>
                    <a:pt x="37" y="74"/>
                  </a:cubicBezTo>
                  <a:cubicBezTo>
                    <a:pt x="35" y="76"/>
                    <a:pt x="35" y="76"/>
                    <a:pt x="35" y="76"/>
                  </a:cubicBezTo>
                  <a:cubicBezTo>
                    <a:pt x="32" y="75"/>
                    <a:pt x="32" y="75"/>
                    <a:pt x="32" y="75"/>
                  </a:cubicBezTo>
                  <a:cubicBezTo>
                    <a:pt x="25" y="72"/>
                    <a:pt x="4" y="62"/>
                    <a:pt x="2" y="45"/>
                  </a:cubicBezTo>
                  <a:cubicBezTo>
                    <a:pt x="0" y="28"/>
                    <a:pt x="10" y="19"/>
                    <a:pt x="7" y="10"/>
                  </a:cubicBezTo>
                  <a:cubicBezTo>
                    <a:pt x="21" y="13"/>
                    <a:pt x="33" y="19"/>
                    <a:pt x="40" y="26"/>
                  </a:cubicBezTo>
                  <a:cubicBezTo>
                    <a:pt x="52" y="11"/>
                    <a:pt x="67" y="11"/>
                    <a:pt x="71" y="0"/>
                  </a:cubicBezTo>
                  <a:cubicBezTo>
                    <a:pt x="98" y="38"/>
                    <a:pt x="94" y="74"/>
                    <a:pt x="48" y="79"/>
                  </a:cubicBezTo>
                  <a:cubicBezTo>
                    <a:pt x="44" y="86"/>
                    <a:pt x="40" y="93"/>
                    <a:pt x="35" y="99"/>
                  </a:cubicBezTo>
                  <a:cubicBezTo>
                    <a:pt x="29" y="95"/>
                    <a:pt x="29" y="95"/>
                    <a:pt x="29" y="95"/>
                  </a:cubicBezTo>
                  <a:cubicBezTo>
                    <a:pt x="34" y="89"/>
                    <a:pt x="39" y="83"/>
                    <a:pt x="43" y="76"/>
                  </a:cubicBezTo>
                  <a:close/>
                  <a:moveTo>
                    <a:pt x="47" y="57"/>
                  </a:moveTo>
                  <a:cubicBezTo>
                    <a:pt x="48" y="60"/>
                    <a:pt x="49" y="62"/>
                    <a:pt x="50" y="63"/>
                  </a:cubicBezTo>
                  <a:cubicBezTo>
                    <a:pt x="56" y="49"/>
                    <a:pt x="61" y="33"/>
                    <a:pt x="65" y="18"/>
                  </a:cubicBezTo>
                  <a:cubicBezTo>
                    <a:pt x="61" y="22"/>
                    <a:pt x="53" y="24"/>
                    <a:pt x="47" y="32"/>
                  </a:cubicBezTo>
                  <a:cubicBezTo>
                    <a:pt x="47" y="33"/>
                    <a:pt x="46" y="33"/>
                    <a:pt x="46" y="34"/>
                  </a:cubicBezTo>
                  <a:cubicBezTo>
                    <a:pt x="50" y="41"/>
                    <a:pt x="50" y="49"/>
                    <a:pt x="47" y="57"/>
                  </a:cubicBezTo>
                  <a:close/>
                  <a:moveTo>
                    <a:pt x="28" y="63"/>
                  </a:moveTo>
                  <a:cubicBezTo>
                    <a:pt x="25" y="49"/>
                    <a:pt x="22" y="36"/>
                    <a:pt x="16" y="24"/>
                  </a:cubicBezTo>
                  <a:cubicBezTo>
                    <a:pt x="16" y="24"/>
                    <a:pt x="16" y="24"/>
                    <a:pt x="16" y="24"/>
                  </a:cubicBezTo>
                  <a:cubicBezTo>
                    <a:pt x="22" y="33"/>
                    <a:pt x="29" y="46"/>
                    <a:pt x="33" y="61"/>
                  </a:cubicBezTo>
                  <a:cubicBezTo>
                    <a:pt x="47" y="44"/>
                    <a:pt x="38" y="27"/>
                    <a:pt x="13" y="21"/>
                  </a:cubicBezTo>
                  <a:cubicBezTo>
                    <a:pt x="15" y="27"/>
                    <a:pt x="9" y="33"/>
                    <a:pt x="10" y="44"/>
                  </a:cubicBezTo>
                  <a:cubicBezTo>
                    <a:pt x="11" y="56"/>
                    <a:pt x="24" y="61"/>
                    <a:pt x="28" y="63"/>
                  </a:cubicBezTo>
                  <a:close/>
                  <a:moveTo>
                    <a:pt x="55" y="64"/>
                  </a:moveTo>
                  <a:cubicBezTo>
                    <a:pt x="80" y="60"/>
                    <a:pt x="83" y="40"/>
                    <a:pt x="68" y="18"/>
                  </a:cubicBezTo>
                  <a:cubicBezTo>
                    <a:pt x="67" y="31"/>
                    <a:pt x="62" y="48"/>
                    <a:pt x="55" y="64"/>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2" name="文本框 51"/>
          <p:cNvSpPr txBox="1"/>
          <p:nvPr/>
        </p:nvSpPr>
        <p:spPr>
          <a:xfrm>
            <a:off x="462756" y="5077277"/>
            <a:ext cx="1382713" cy="830997"/>
          </a:xfrm>
          <a:prstGeom prst="rect">
            <a:avLst/>
          </a:prstGeom>
          <a:noFill/>
        </p:spPr>
        <p:txBody>
          <a:bodyPr wrap="square">
            <a:spAutoFit/>
          </a:bodyPr>
          <a:lstStyle/>
          <a:p>
            <a:pPr algn="ctr" eaLnBrk="1" fontAlgn="auto" hangingPunct="1">
              <a:spcBef>
                <a:spcPts val="0"/>
              </a:spcBef>
              <a:spcAft>
                <a:spcPts val="0"/>
              </a:spcAft>
              <a:defRPr/>
            </a:pPr>
            <a:r>
              <a:rPr lang="zh-CN" altLang="en-US" sz="2400" b="1" dirty="0">
                <a:solidFill>
                  <a:srgbClr val="044875"/>
                </a:solidFill>
                <a:latin typeface="+mj-lt"/>
                <a:ea typeface="+mn-ea"/>
                <a:cs typeface="Arial" panose="020B0604020202020204" pitchFamily="34" charset="0"/>
              </a:rPr>
              <a:t>有效市场假说</a:t>
            </a:r>
          </a:p>
        </p:txBody>
      </p:sp>
      <p:grpSp>
        <p:nvGrpSpPr>
          <p:cNvPr id="3" name="组合 2"/>
          <p:cNvGrpSpPr>
            <a:grpSpLocks/>
          </p:cNvGrpSpPr>
          <p:nvPr/>
        </p:nvGrpSpPr>
        <p:grpSpPr bwMode="auto">
          <a:xfrm>
            <a:off x="374650" y="1200151"/>
            <a:ext cx="7258050" cy="1196975"/>
            <a:chOff x="374813" y="962885"/>
            <a:chExt cx="7257659" cy="1197926"/>
          </a:xfrm>
        </p:grpSpPr>
        <p:sp>
          <p:nvSpPr>
            <p:cNvPr id="2" name="矩形 1"/>
            <p:cNvSpPr/>
            <p:nvPr/>
          </p:nvSpPr>
          <p:spPr>
            <a:xfrm>
              <a:off x="374813" y="962885"/>
              <a:ext cx="176204" cy="1197926"/>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609750" y="1110375"/>
              <a:ext cx="7022722" cy="404727"/>
            </a:xfrm>
            <a:prstGeom prst="rect">
              <a:avLst/>
            </a:prstGeom>
          </p:spPr>
          <p:txBody>
            <a:bodyPr>
              <a:spAutoFit/>
            </a:bodyPr>
            <a:lstStyle/>
            <a:p>
              <a:pPr eaLnBrk="1" fontAlgn="auto" hangingPunct="1">
                <a:lnSpc>
                  <a:spcPts val="2400"/>
                </a:lnSpc>
                <a:spcBef>
                  <a:spcPts val="0"/>
                </a:spcBef>
                <a:spcAft>
                  <a:spcPts val="0"/>
                </a:spcAft>
                <a:defRPr/>
              </a:pPr>
              <a:r>
                <a:rPr lang="zh-CN" altLang="en-US" sz="2400" dirty="0">
                  <a:solidFill>
                    <a:srgbClr val="044875"/>
                  </a:solidFill>
                  <a:latin typeface="+mj-lt"/>
                  <a:ea typeface="+mn-ea"/>
                  <a:cs typeface="Arial" panose="020B0604020202020204" pitchFamily="34" charset="0"/>
                </a:rPr>
                <a:t>金融预测方法</a:t>
              </a:r>
              <a:endParaRPr lang="en-US" altLang="zh-CN" sz="2400" dirty="0">
                <a:solidFill>
                  <a:srgbClr val="044875"/>
                </a:solidFill>
                <a:latin typeface="+mj-lt"/>
                <a:ea typeface="+mn-ea"/>
                <a:cs typeface="Arial" panose="020B0604020202020204" pitchFamily="34" charset="0"/>
              </a:endParaRPr>
            </a:p>
          </p:txBody>
        </p:sp>
      </p:grpSp>
      <p:pic>
        <p:nvPicPr>
          <p:cNvPr id="51" name="Picture 2" descr="图片4">
            <a:extLst>
              <a:ext uri="{FF2B5EF4-FFF2-40B4-BE49-F238E27FC236}">
                <a16:creationId xmlns:a16="http://schemas.microsoft.com/office/drawing/2014/main" id="{0E7A81E8-1230-42A3-8909-BC46D27AD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287" y="6621463"/>
            <a:ext cx="1139352" cy="23653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4E5BA99-40B1-485D-A32F-A69C63BC19E5}"/>
              </a:ext>
            </a:extLst>
          </p:cNvPr>
          <p:cNvPicPr>
            <a:picLocks noChangeAspect="1"/>
          </p:cNvPicPr>
          <p:nvPr/>
        </p:nvPicPr>
        <p:blipFill>
          <a:blip r:embed="rId4"/>
          <a:stretch>
            <a:fillRect/>
          </a:stretch>
        </p:blipFill>
        <p:spPr>
          <a:xfrm>
            <a:off x="2394587" y="5607050"/>
            <a:ext cx="1942463" cy="971835"/>
          </a:xfrm>
          <a:prstGeom prst="rect">
            <a:avLst/>
          </a:prstGeom>
        </p:spPr>
      </p:pic>
      <p:pic>
        <p:nvPicPr>
          <p:cNvPr id="7" name="图片 6">
            <a:extLst>
              <a:ext uri="{FF2B5EF4-FFF2-40B4-BE49-F238E27FC236}">
                <a16:creationId xmlns:a16="http://schemas.microsoft.com/office/drawing/2014/main" id="{D3D7C209-33E6-424B-A019-6A66B329D101}"/>
              </a:ext>
            </a:extLst>
          </p:cNvPr>
          <p:cNvPicPr>
            <a:picLocks noChangeAspect="1"/>
          </p:cNvPicPr>
          <p:nvPr/>
        </p:nvPicPr>
        <p:blipFill>
          <a:blip r:embed="rId5"/>
          <a:stretch>
            <a:fillRect/>
          </a:stretch>
        </p:blipFill>
        <p:spPr>
          <a:xfrm>
            <a:off x="4499651" y="5161481"/>
            <a:ext cx="3082927" cy="1429622"/>
          </a:xfrm>
          <a:prstGeom prst="rect">
            <a:avLst/>
          </a:prstGeom>
        </p:spPr>
      </p:pic>
      <p:pic>
        <p:nvPicPr>
          <p:cNvPr id="17" name="图片 16">
            <a:extLst>
              <a:ext uri="{FF2B5EF4-FFF2-40B4-BE49-F238E27FC236}">
                <a16:creationId xmlns:a16="http://schemas.microsoft.com/office/drawing/2014/main" id="{63C40FDC-3DBD-4896-B198-93FCB9FBD1AD}"/>
              </a:ext>
            </a:extLst>
          </p:cNvPr>
          <p:cNvPicPr>
            <a:picLocks noChangeAspect="1"/>
          </p:cNvPicPr>
          <p:nvPr/>
        </p:nvPicPr>
        <p:blipFill>
          <a:blip r:embed="rId6"/>
          <a:stretch>
            <a:fillRect/>
          </a:stretch>
        </p:blipFill>
        <p:spPr>
          <a:xfrm>
            <a:off x="7632700" y="5024423"/>
            <a:ext cx="2068669" cy="1531953"/>
          </a:xfrm>
          <a:prstGeom prst="rect">
            <a:avLst/>
          </a:prstGeom>
        </p:spPr>
      </p:pic>
      <p:pic>
        <p:nvPicPr>
          <p:cNvPr id="24" name="图片 23">
            <a:extLst>
              <a:ext uri="{FF2B5EF4-FFF2-40B4-BE49-F238E27FC236}">
                <a16:creationId xmlns:a16="http://schemas.microsoft.com/office/drawing/2014/main" id="{20519405-860C-488B-8E3F-4CF51075B454}"/>
              </a:ext>
            </a:extLst>
          </p:cNvPr>
          <p:cNvPicPr>
            <a:picLocks noChangeAspect="1"/>
          </p:cNvPicPr>
          <p:nvPr/>
        </p:nvPicPr>
        <p:blipFill>
          <a:blip r:embed="rId7"/>
          <a:stretch>
            <a:fillRect/>
          </a:stretch>
        </p:blipFill>
        <p:spPr>
          <a:xfrm>
            <a:off x="9701369" y="4691063"/>
            <a:ext cx="2439464" cy="1746942"/>
          </a:xfrm>
          <a:prstGeom prst="rect">
            <a:avLst/>
          </a:prstGeom>
        </p:spPr>
      </p:pic>
      <p:pic>
        <p:nvPicPr>
          <p:cNvPr id="32" name="图片 31">
            <a:extLst>
              <a:ext uri="{FF2B5EF4-FFF2-40B4-BE49-F238E27FC236}">
                <a16:creationId xmlns:a16="http://schemas.microsoft.com/office/drawing/2014/main" id="{F1159895-C47C-4950-9076-993280947FF3}"/>
              </a:ext>
            </a:extLst>
          </p:cNvPr>
          <p:cNvPicPr>
            <a:picLocks noChangeAspect="1"/>
          </p:cNvPicPr>
          <p:nvPr/>
        </p:nvPicPr>
        <p:blipFill>
          <a:blip r:embed="rId8"/>
          <a:stretch>
            <a:fillRect/>
          </a:stretch>
        </p:blipFill>
        <p:spPr>
          <a:xfrm>
            <a:off x="706412" y="1800545"/>
            <a:ext cx="4433904" cy="1389731"/>
          </a:xfrm>
          <a:prstGeom prst="rect">
            <a:avLst/>
          </a:prstGeom>
        </p:spPr>
      </p:pic>
      <p:sp>
        <p:nvSpPr>
          <p:cNvPr id="60" name="文本框 59">
            <a:extLst>
              <a:ext uri="{FF2B5EF4-FFF2-40B4-BE49-F238E27FC236}">
                <a16:creationId xmlns:a16="http://schemas.microsoft.com/office/drawing/2014/main" id="{21089D43-58A3-477E-B927-5EA294D331BE}"/>
              </a:ext>
            </a:extLst>
          </p:cNvPr>
          <p:cNvSpPr txBox="1"/>
          <p:nvPr/>
        </p:nvSpPr>
        <p:spPr>
          <a:xfrm>
            <a:off x="405606" y="5971177"/>
            <a:ext cx="1382713" cy="461665"/>
          </a:xfrm>
          <a:prstGeom prst="rect">
            <a:avLst/>
          </a:prstGeom>
          <a:noFill/>
        </p:spPr>
        <p:txBody>
          <a:bodyPr wrap="square">
            <a:spAutoFit/>
          </a:bodyPr>
          <a:lstStyle/>
          <a:p>
            <a:pPr algn="ctr" eaLnBrk="1" fontAlgn="auto" hangingPunct="1">
              <a:spcBef>
                <a:spcPts val="0"/>
              </a:spcBef>
              <a:spcAft>
                <a:spcPts val="0"/>
              </a:spcAft>
              <a:defRPr/>
            </a:pPr>
            <a:r>
              <a:rPr lang="en-US" altLang="zh-CN" sz="2400" b="1" dirty="0">
                <a:solidFill>
                  <a:srgbClr val="044875"/>
                </a:solidFill>
                <a:latin typeface="+mj-lt"/>
                <a:ea typeface="+mn-ea"/>
                <a:cs typeface="Arial" panose="020B0604020202020204" pitchFamily="34" charset="0"/>
              </a:rPr>
              <a:t>(EMH) </a:t>
            </a:r>
            <a:endParaRPr lang="zh-CN" altLang="en-US" sz="2400" b="1" dirty="0">
              <a:solidFill>
                <a:srgbClr val="044875"/>
              </a:solidFill>
              <a:latin typeface="+mj-lt"/>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en-US" altLang="zh-CN" sz="11500" dirty="0">
                <a:solidFill>
                  <a:schemeClr val="bg1"/>
                </a:solidFill>
                <a:latin typeface="Impact" pitchFamily="34" charset="0"/>
              </a:rPr>
              <a:t>2</a:t>
            </a:r>
            <a:endParaRPr lang="zh-CN" altLang="en-US" sz="11500" dirty="0">
              <a:solidFill>
                <a:schemeClr val="bg1"/>
              </a:solidFill>
              <a:latin typeface="Impact" pitchFamily="34" charset="0"/>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第</a:t>
            </a: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200" b="1">
                <a:solidFill>
                  <a:srgbClr val="044875"/>
                </a:solidFill>
                <a:latin typeface="微软雅黑" pitchFamily="34" charset="-122"/>
                <a:ea typeface="微软雅黑" pitchFamily="34" charset="-122"/>
              </a:rPr>
              <a:t>部分</a:t>
            </a:r>
          </a:p>
        </p:txBody>
      </p:sp>
      <p:sp>
        <p:nvSpPr>
          <p:cNvPr id="8" name="文本框 7"/>
          <p:cNvSpPr txBox="1">
            <a:spLocks noChangeArrowheads="1"/>
          </p:cNvSpPr>
          <p:nvPr/>
        </p:nvSpPr>
        <p:spPr bwMode="auto">
          <a:xfrm>
            <a:off x="6791325" y="3632200"/>
            <a:ext cx="5727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800" b="1" dirty="0">
                <a:solidFill>
                  <a:schemeClr val="bg1"/>
                </a:solidFill>
                <a:latin typeface="微软雅黑" pitchFamily="34" charset="-122"/>
                <a:ea typeface="微软雅黑" pitchFamily="34" charset="-122"/>
              </a:rPr>
              <a:t>主要研究内容</a:t>
            </a:r>
          </a:p>
        </p:txBody>
      </p:sp>
    </p:spTree>
    <p:extLst>
      <p:ext uri="{BB962C8B-B14F-4D97-AF65-F5344CB8AC3E}">
        <p14:creationId xmlns:p14="http://schemas.microsoft.com/office/powerpoint/2010/main" val="124195575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983288" y="2281238"/>
            <a:ext cx="5903912" cy="383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54000"/>
            <a:ext cx="6096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3810000" y="254000"/>
            <a:ext cx="8382000"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p:cNvGrpSpPr>
            <a:grpSpLocks/>
          </p:cNvGrpSpPr>
          <p:nvPr/>
        </p:nvGrpSpPr>
        <p:grpSpPr bwMode="auto">
          <a:xfrm>
            <a:off x="550863" y="82550"/>
            <a:ext cx="3541712" cy="585788"/>
            <a:chOff x="551544" y="82976"/>
            <a:chExt cx="3540396" cy="584775"/>
          </a:xfrm>
        </p:grpSpPr>
        <p:sp>
          <p:nvSpPr>
            <p:cNvPr id="6170" name="文本框 4"/>
            <p:cNvSpPr txBox="1">
              <a:spLocks noChangeArrowheads="1"/>
            </p:cNvSpPr>
            <p:nvPr/>
          </p:nvSpPr>
          <p:spPr bwMode="auto">
            <a:xfrm>
              <a:off x="800100" y="11127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dirty="0">
                  <a:solidFill>
                    <a:srgbClr val="044875"/>
                  </a:solidFill>
                  <a:latin typeface="微软雅黑" pitchFamily="34" charset="-122"/>
                  <a:ea typeface="微软雅黑" pitchFamily="34" charset="-122"/>
                </a:rPr>
                <a:t>主要研究内容</a:t>
              </a:r>
            </a:p>
          </p:txBody>
        </p:sp>
        <p:sp>
          <p:nvSpPr>
            <p:cNvPr id="6" name="文本框 5"/>
            <p:cNvSpPr txBox="1"/>
            <p:nvPr/>
          </p:nvSpPr>
          <p:spPr>
            <a:xfrm>
              <a:off x="551544" y="82976"/>
              <a:ext cx="723631"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2" name="组合 51"/>
          <p:cNvGrpSpPr>
            <a:grpSpLocks/>
          </p:cNvGrpSpPr>
          <p:nvPr/>
        </p:nvGrpSpPr>
        <p:grpSpPr bwMode="auto">
          <a:xfrm>
            <a:off x="5983288" y="1670050"/>
            <a:ext cx="6977062" cy="522288"/>
            <a:chOff x="5982652" y="1917541"/>
            <a:chExt cx="6978016" cy="523220"/>
          </a:xfrm>
        </p:grpSpPr>
        <p:sp>
          <p:nvSpPr>
            <p:cNvPr id="53" name="矩形 52"/>
            <p:cNvSpPr/>
            <p:nvPr/>
          </p:nvSpPr>
          <p:spPr>
            <a:xfrm>
              <a:off x="5982652" y="1917541"/>
              <a:ext cx="5904719" cy="523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69" name="文本框 53"/>
            <p:cNvSpPr txBox="1">
              <a:spLocks noChangeArrowheads="1"/>
            </p:cNvSpPr>
            <p:nvPr/>
          </p:nvSpPr>
          <p:spPr bwMode="auto">
            <a:xfrm>
              <a:off x="5982652" y="1991920"/>
              <a:ext cx="6978016" cy="35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lnSpc>
                  <a:spcPts val="2200"/>
                </a:lnSpc>
              </a:pPr>
              <a:r>
                <a:rPr lang="en-US" altLang="zh-CN" sz="1600" dirty="0">
                  <a:solidFill>
                    <a:schemeClr val="bg1"/>
                  </a:solidFill>
                  <a:cs typeface="Arial" charset="0"/>
                </a:rPr>
                <a:t>Stock Price Forecasting with High-Frequency Data-Driven Predictors </a:t>
              </a:r>
            </a:p>
          </p:txBody>
        </p:sp>
      </p:grpSp>
      <p:grpSp>
        <p:nvGrpSpPr>
          <p:cNvPr id="55" name="组合 54"/>
          <p:cNvGrpSpPr>
            <a:grpSpLocks/>
          </p:cNvGrpSpPr>
          <p:nvPr/>
        </p:nvGrpSpPr>
        <p:grpSpPr bwMode="auto">
          <a:xfrm>
            <a:off x="5983288" y="1071563"/>
            <a:ext cx="3235325" cy="522287"/>
            <a:chOff x="5982652" y="1305878"/>
            <a:chExt cx="3235645" cy="523220"/>
          </a:xfrm>
        </p:grpSpPr>
        <p:sp>
          <p:nvSpPr>
            <p:cNvPr id="56" name="矩形 55"/>
            <p:cNvSpPr/>
            <p:nvPr/>
          </p:nvSpPr>
          <p:spPr>
            <a:xfrm>
              <a:off x="5982652" y="1305878"/>
              <a:ext cx="3235645" cy="52322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文本框 56"/>
            <p:cNvSpPr txBox="1"/>
            <p:nvPr/>
          </p:nvSpPr>
          <p:spPr>
            <a:xfrm>
              <a:off x="5982652" y="1336094"/>
              <a:ext cx="3235645" cy="462788"/>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bg1"/>
                  </a:solidFill>
                  <a:latin typeface="+mj-lt"/>
                  <a:ea typeface="+mn-ea"/>
                  <a:cs typeface="Arial" panose="020B0604020202020204" pitchFamily="34" charset="0"/>
                </a:rPr>
                <a:t>研究内容 </a:t>
              </a:r>
            </a:p>
          </p:txBody>
        </p:sp>
      </p:grpSp>
      <p:grpSp>
        <p:nvGrpSpPr>
          <p:cNvPr id="69" name="组合 68"/>
          <p:cNvGrpSpPr>
            <a:grpSpLocks/>
          </p:cNvGrpSpPr>
          <p:nvPr/>
        </p:nvGrpSpPr>
        <p:grpSpPr bwMode="auto">
          <a:xfrm>
            <a:off x="550863" y="4484688"/>
            <a:ext cx="5432425" cy="1638300"/>
            <a:chOff x="551544" y="4747260"/>
            <a:chExt cx="5431107" cy="1638300"/>
          </a:xfrm>
        </p:grpSpPr>
        <p:sp>
          <p:nvSpPr>
            <p:cNvPr id="68" name="矩形 67"/>
            <p:cNvSpPr/>
            <p:nvPr/>
          </p:nvSpPr>
          <p:spPr>
            <a:xfrm>
              <a:off x="551544" y="4747260"/>
              <a:ext cx="5431107" cy="163830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65" name="文本框 60"/>
            <p:cNvSpPr txBox="1">
              <a:spLocks noChangeArrowheads="1"/>
            </p:cNvSpPr>
            <p:nvPr/>
          </p:nvSpPr>
          <p:spPr bwMode="auto">
            <a:xfrm>
              <a:off x="612028" y="4897839"/>
              <a:ext cx="5346812" cy="59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eaLnBrk="1" hangingPunct="1">
                <a:lnSpc>
                  <a:spcPts val="2000"/>
                </a:lnSpc>
              </a:pPr>
              <a:r>
                <a:rPr lang="zh-CN" altLang="en-US" sz="1600" dirty="0">
                  <a:solidFill>
                    <a:schemeClr val="bg1"/>
                  </a:solidFill>
                  <a:cs typeface="Arial" charset="0"/>
                </a:rPr>
                <a:t>创新点：把函数型高频因子引入滚动预测框架，系统测试参数组合优劣，与传统</a:t>
              </a:r>
              <a:r>
                <a:rPr lang="en-US" altLang="zh-CN" sz="1600" dirty="0">
                  <a:solidFill>
                    <a:schemeClr val="bg1"/>
                  </a:solidFill>
                  <a:cs typeface="Arial" charset="0"/>
                </a:rPr>
                <a:t>AR</a:t>
              </a:r>
              <a:r>
                <a:rPr lang="zh-CN" altLang="en-US" sz="1600" dirty="0">
                  <a:solidFill>
                    <a:schemeClr val="bg1"/>
                  </a:solidFill>
                  <a:cs typeface="Arial" charset="0"/>
                </a:rPr>
                <a:t>模型比较。</a:t>
              </a:r>
            </a:p>
          </p:txBody>
        </p:sp>
      </p:grpSp>
      <p:grpSp>
        <p:nvGrpSpPr>
          <p:cNvPr id="5" name="组合 4">
            <a:extLst>
              <a:ext uri="{FF2B5EF4-FFF2-40B4-BE49-F238E27FC236}">
                <a16:creationId xmlns:a16="http://schemas.microsoft.com/office/drawing/2014/main" id="{E0352C42-F0BB-47E2-919E-B057102B2BA7}"/>
              </a:ext>
            </a:extLst>
          </p:cNvPr>
          <p:cNvGrpSpPr/>
          <p:nvPr/>
        </p:nvGrpSpPr>
        <p:grpSpPr>
          <a:xfrm>
            <a:off x="6007104" y="3262559"/>
            <a:ext cx="5903912" cy="1872757"/>
            <a:chOff x="5983288" y="2332038"/>
            <a:chExt cx="5903912" cy="1872757"/>
          </a:xfrm>
        </p:grpSpPr>
        <p:sp>
          <p:nvSpPr>
            <p:cNvPr id="60" name="文本框 59"/>
            <p:cNvSpPr txBox="1"/>
            <p:nvPr/>
          </p:nvSpPr>
          <p:spPr>
            <a:xfrm>
              <a:off x="5983288" y="2332038"/>
              <a:ext cx="5903912" cy="1872757"/>
            </a:xfrm>
            <a:prstGeom prst="rect">
              <a:avLst/>
            </a:prstGeom>
            <a:noFill/>
          </p:spPr>
          <p:txBody>
            <a:bodyPr>
              <a:spAutoFit/>
            </a:bodyPr>
            <a:lstStyle/>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r>
                <a:rPr lang="zh-CN" altLang="en-US" dirty="0">
                  <a:solidFill>
                    <a:schemeClr val="bg2">
                      <a:lumMod val="25000"/>
                    </a:schemeClr>
                  </a:solidFill>
                  <a:latin typeface="+mn-lt"/>
                  <a:ea typeface="+mn-ea"/>
                  <a:cs typeface="Arial" panose="020B0604020202020204" pitchFamily="34" charset="0"/>
                </a:rPr>
                <a:t>研究问题：</a:t>
              </a:r>
              <a:r>
                <a:rPr lang="zh-CN" altLang="en-US" sz="1800" dirty="0">
                  <a:solidFill>
                    <a:schemeClr val="bg2">
                      <a:lumMod val="25000"/>
                    </a:schemeClr>
                  </a:solidFill>
                  <a:latin typeface="+mn-lt"/>
                  <a:ea typeface="+mn-ea"/>
                  <a:cs typeface="Arial" panose="020B0604020202020204" pitchFamily="34" charset="0"/>
                </a:rPr>
                <a:t>高频数据能否提升价格预测精度。</a:t>
              </a:r>
              <a:endParaRPr lang="en-US" altLang="zh-CN" sz="18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Clr>
                  <a:srgbClr val="044875"/>
                </a:buClr>
                <a:buFont typeface="Wingdings" panose="05000000000000000000" pitchFamily="2" charset="2"/>
                <a:buChar char="Ø"/>
                <a:defRPr/>
              </a:pPr>
              <a:endParaRPr lang="en-US" altLang="zh-CN"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zh-CN" altLang="en-US" sz="1800" dirty="0">
                  <a:solidFill>
                    <a:schemeClr val="bg2">
                      <a:lumMod val="25000"/>
                    </a:schemeClr>
                  </a:solidFill>
                  <a:latin typeface="+mn-lt"/>
                  <a:ea typeface="+mn-ea"/>
                  <a:cs typeface="Arial" panose="020B0604020202020204" pitchFamily="34" charset="0"/>
                </a:rPr>
                <a:t>核心内容：</a:t>
              </a:r>
              <a:r>
                <a:rPr lang="en-US" altLang="zh-CN" sz="1800" dirty="0">
                  <a:solidFill>
                    <a:schemeClr val="bg2">
                      <a:lumMod val="25000"/>
                    </a:schemeClr>
                  </a:solidFill>
                  <a:latin typeface="+mn-lt"/>
                  <a:ea typeface="+mn-ea"/>
                  <a:cs typeface="Arial" panose="020B0604020202020204" pitchFamily="34" charset="0"/>
                </a:rPr>
                <a:t>FPCA</a:t>
              </a:r>
              <a:r>
                <a:rPr lang="zh-CN" altLang="en-US" sz="1800" dirty="0">
                  <a:solidFill>
                    <a:schemeClr val="bg2">
                      <a:lumMod val="25000"/>
                    </a:schemeClr>
                  </a:solidFill>
                  <a:latin typeface="+mn-lt"/>
                  <a:ea typeface="+mn-ea"/>
                  <a:cs typeface="Arial" panose="020B0604020202020204" pitchFamily="34" charset="0"/>
                </a:rPr>
                <a:t>提取因子</a:t>
              </a:r>
              <a:r>
                <a:rPr lang="en-US" altLang="zh-CN" sz="1800" dirty="0">
                  <a:solidFill>
                    <a:schemeClr val="bg2">
                      <a:lumMod val="25000"/>
                    </a:schemeClr>
                  </a:solidFill>
                  <a:latin typeface="+mn-lt"/>
                  <a:ea typeface="+mn-ea"/>
                  <a:cs typeface="Arial" panose="020B0604020202020204" pitchFamily="34" charset="0"/>
                </a:rPr>
                <a:t>+AR</a:t>
              </a:r>
              <a:r>
                <a:rPr lang="zh-CN" altLang="en-US" sz="1800" dirty="0">
                  <a:solidFill>
                    <a:schemeClr val="bg2">
                      <a:lumMod val="25000"/>
                    </a:schemeClr>
                  </a:solidFill>
                  <a:latin typeface="+mn-lt"/>
                  <a:ea typeface="+mn-ea"/>
                  <a:cs typeface="Arial" panose="020B0604020202020204" pitchFamily="34" charset="0"/>
                </a:rPr>
                <a:t>滞后结构→混合模型</a:t>
              </a:r>
              <a:endParaRPr lang="en-US" altLang="zh-CN" sz="18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sz="24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1800"/>
                </a:lnSpc>
                <a:spcBef>
                  <a:spcPts val="0"/>
                </a:spcBef>
                <a:spcAft>
                  <a:spcPts val="0"/>
                </a:spcAft>
                <a:buFont typeface="Wingdings" panose="05000000000000000000" pitchFamily="2" charset="2"/>
                <a:buChar char="Ø"/>
                <a:defRPr/>
              </a:pPr>
              <a:r>
                <a:rPr lang="zh-CN" altLang="en-US" sz="1800" dirty="0">
                  <a:solidFill>
                    <a:schemeClr val="bg2">
                      <a:lumMod val="25000"/>
                    </a:schemeClr>
                  </a:solidFill>
                  <a:latin typeface="+mn-lt"/>
                  <a:ea typeface="+mn-ea"/>
                  <a:cs typeface="Arial" panose="020B0604020202020204" pitchFamily="34" charset="0"/>
                </a:rPr>
                <a:t>核心方法概括：函数型数据建模、滚动预测</a:t>
              </a:r>
              <a:endParaRPr lang="en-US" altLang="zh-CN" sz="1800" dirty="0">
                <a:solidFill>
                  <a:schemeClr val="bg2">
                    <a:lumMod val="25000"/>
                  </a:schemeClr>
                </a:solidFill>
                <a:latin typeface="+mn-lt"/>
                <a:ea typeface="+mn-ea"/>
                <a:cs typeface="Arial" panose="020B0604020202020204" pitchFamily="34" charset="0"/>
              </a:endParaRPr>
            </a:p>
            <a:p>
              <a:pPr marL="285750" indent="-285750" eaLnBrk="1" fontAlgn="auto" hangingPunct="1">
                <a:lnSpc>
                  <a:spcPts val="2000"/>
                </a:lnSpc>
                <a:spcBef>
                  <a:spcPts val="0"/>
                </a:spcBef>
                <a:spcAft>
                  <a:spcPts val="0"/>
                </a:spcAft>
                <a:buFont typeface="Wingdings" panose="05000000000000000000" pitchFamily="2" charset="2"/>
                <a:buChar char="Ø"/>
                <a:defRPr/>
              </a:pPr>
              <a:endParaRPr lang="en-US" altLang="zh-CN" sz="3200" dirty="0">
                <a:solidFill>
                  <a:schemeClr val="bg2">
                    <a:lumMod val="25000"/>
                  </a:schemeClr>
                </a:solidFill>
                <a:latin typeface="+mn-lt"/>
                <a:ea typeface="+mn-ea"/>
                <a:cs typeface="Arial" panose="020B0604020202020204" pitchFamily="34" charset="0"/>
              </a:endParaRPr>
            </a:p>
            <a:p>
              <a:pPr eaLnBrk="1" fontAlgn="auto" hangingPunct="1">
                <a:lnSpc>
                  <a:spcPts val="2200"/>
                </a:lnSpc>
                <a:spcBef>
                  <a:spcPts val="0"/>
                </a:spcBef>
                <a:spcAft>
                  <a:spcPts val="0"/>
                </a:spcAft>
                <a:defRPr/>
              </a:pPr>
              <a:endParaRPr lang="en-US" altLang="zh-CN" sz="2400" dirty="0">
                <a:solidFill>
                  <a:schemeClr val="bg1"/>
                </a:solidFill>
                <a:latin typeface="+mn-lt"/>
                <a:ea typeface="+mn-ea"/>
                <a:cs typeface="Arial" panose="020B0604020202020204" pitchFamily="34" charset="0"/>
              </a:endParaRPr>
            </a:p>
          </p:txBody>
        </p:sp>
        <p:cxnSp>
          <p:nvCxnSpPr>
            <p:cNvPr id="74" name="直接连接符 73"/>
            <p:cNvCxnSpPr/>
            <p:nvPr/>
          </p:nvCxnSpPr>
          <p:spPr>
            <a:xfrm>
              <a:off x="6354763" y="2686050"/>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354763" y="3179762"/>
              <a:ext cx="5380037" cy="0"/>
            </a:xfrm>
            <a:prstGeom prst="line">
              <a:avLst/>
            </a:prstGeom>
            <a:ln w="12700">
              <a:solidFill>
                <a:srgbClr val="044875"/>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77" name="组合 76"/>
          <p:cNvGrpSpPr>
            <a:grpSpLocks/>
          </p:cNvGrpSpPr>
          <p:nvPr/>
        </p:nvGrpSpPr>
        <p:grpSpPr bwMode="auto">
          <a:xfrm>
            <a:off x="550863" y="1071563"/>
            <a:ext cx="5432425" cy="3421062"/>
            <a:chOff x="551544" y="1319389"/>
            <a:chExt cx="5431108" cy="3420798"/>
          </a:xfrm>
        </p:grpSpPr>
        <p:grpSp>
          <p:nvGrpSpPr>
            <p:cNvPr id="6160" name="组合 63"/>
            <p:cNvGrpSpPr>
              <a:grpSpLocks/>
            </p:cNvGrpSpPr>
            <p:nvPr/>
          </p:nvGrpSpPr>
          <p:grpSpPr bwMode="auto">
            <a:xfrm>
              <a:off x="551544" y="1319389"/>
              <a:ext cx="5431108" cy="3420798"/>
              <a:chOff x="7991473" y="1270307"/>
              <a:chExt cx="3781426" cy="2481187"/>
            </a:xfrm>
          </p:grpSpPr>
          <p:pic>
            <p:nvPicPr>
              <p:cNvPr id="6162" name="图片 6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91474" y="1270307"/>
                <a:ext cx="3781425" cy="24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p:cNvSpPr/>
              <p:nvPr/>
            </p:nvSpPr>
            <p:spPr>
              <a:xfrm>
                <a:off x="7991473" y="1270307"/>
                <a:ext cx="3781426" cy="2481187"/>
              </a:xfrm>
              <a:prstGeom prst="rect">
                <a:avLst/>
              </a:prstGeom>
              <a:solidFill>
                <a:srgbClr val="0448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161" name="Freeform 74"/>
            <p:cNvSpPr>
              <a:spLocks noEditPoints="1"/>
            </p:cNvSpPr>
            <p:nvPr/>
          </p:nvSpPr>
          <p:spPr bwMode="auto">
            <a:xfrm>
              <a:off x="2845992" y="2742460"/>
              <a:ext cx="878884" cy="574655"/>
            </a:xfrm>
            <a:custGeom>
              <a:avLst/>
              <a:gdLst>
                <a:gd name="T0" fmla="*/ 1418616430 w 99"/>
                <a:gd name="T1" fmla="*/ 2147483646 h 65"/>
                <a:gd name="T2" fmla="*/ 2147483646 w 99"/>
                <a:gd name="T3" fmla="*/ 2147483646 h 65"/>
                <a:gd name="T4" fmla="*/ 2147483646 w 99"/>
                <a:gd name="T5" fmla="*/ 2147483646 h 65"/>
                <a:gd name="T6" fmla="*/ 2147483646 w 99"/>
                <a:gd name="T7" fmla="*/ 1797688816 h 65"/>
                <a:gd name="T8" fmla="*/ 2147483646 w 99"/>
                <a:gd name="T9" fmla="*/ 2147483646 h 65"/>
                <a:gd name="T10" fmla="*/ 1418616430 w 99"/>
                <a:gd name="T11" fmla="*/ 1797688816 h 65"/>
                <a:gd name="T12" fmla="*/ 1418616430 w 99"/>
                <a:gd name="T13" fmla="*/ 2147483646 h 65"/>
                <a:gd name="T14" fmla="*/ 2147483646 w 99"/>
                <a:gd name="T15" fmla="*/ 625286526 h 65"/>
                <a:gd name="T16" fmla="*/ 2147483646 w 99"/>
                <a:gd name="T17" fmla="*/ 1328726132 h 65"/>
                <a:gd name="T18" fmla="*/ 2147483646 w 99"/>
                <a:gd name="T19" fmla="*/ 1875850737 h 65"/>
                <a:gd name="T20" fmla="*/ 551681701 w 99"/>
                <a:gd name="T21" fmla="*/ 1328726132 h 65"/>
                <a:gd name="T22" fmla="*/ 551681701 w 99"/>
                <a:gd name="T23" fmla="*/ 2147483646 h 65"/>
                <a:gd name="T24" fmla="*/ 709312654 w 99"/>
                <a:gd name="T25" fmla="*/ 2147483646 h 65"/>
                <a:gd name="T26" fmla="*/ 394059626 w 99"/>
                <a:gd name="T27" fmla="*/ 2147483646 h 65"/>
                <a:gd name="T28" fmla="*/ 157622075 w 99"/>
                <a:gd name="T29" fmla="*/ 2147483646 h 65"/>
                <a:gd name="T30" fmla="*/ 315244150 w 99"/>
                <a:gd name="T31" fmla="*/ 2147483646 h 65"/>
                <a:gd name="T32" fmla="*/ 315244150 w 99"/>
                <a:gd name="T33" fmla="*/ 625286526 h 65"/>
                <a:gd name="T34" fmla="*/ 2147483646 w 99"/>
                <a:gd name="T35" fmla="*/ 0 h 65"/>
                <a:gd name="T36" fmla="*/ 2147483646 w 99"/>
                <a:gd name="T37" fmla="*/ 625286526 h 65"/>
                <a:gd name="T38" fmla="*/ 630497177 w 99"/>
                <a:gd name="T39" fmla="*/ 2147483646 h 65"/>
                <a:gd name="T40" fmla="*/ 236437551 w 99"/>
                <a:gd name="T41" fmla="*/ 2147483646 h 65"/>
                <a:gd name="T42" fmla="*/ 0 w 99"/>
                <a:gd name="T43" fmla="*/ 2147483646 h 65"/>
                <a:gd name="T44" fmla="*/ 157622075 w 99"/>
                <a:gd name="T45" fmla="*/ 2147483646 h 65"/>
                <a:gd name="T46" fmla="*/ 236437551 w 99"/>
                <a:gd name="T47" fmla="*/ 2147483646 h 65"/>
                <a:gd name="T48" fmla="*/ 236437551 w 99"/>
                <a:gd name="T49" fmla="*/ 2147483646 h 65"/>
                <a:gd name="T50" fmla="*/ 472875102 w 99"/>
                <a:gd name="T51" fmla="*/ 2147483646 h 65"/>
                <a:gd name="T52" fmla="*/ 551681701 w 99"/>
                <a:gd name="T53" fmla="*/ 2147483646 h 65"/>
                <a:gd name="T54" fmla="*/ 551681701 w 99"/>
                <a:gd name="T55" fmla="*/ 2147483646 h 65"/>
                <a:gd name="T56" fmla="*/ 630497177 w 99"/>
                <a:gd name="T57" fmla="*/ 2147483646 h 65"/>
                <a:gd name="T58" fmla="*/ 630497177 w 99"/>
                <a:gd name="T59" fmla="*/ 2147483646 h 65"/>
                <a:gd name="T60" fmla="*/ 709312654 w 99"/>
                <a:gd name="T61" fmla="*/ 2147483646 h 65"/>
                <a:gd name="T62" fmla="*/ 866934729 w 99"/>
                <a:gd name="T63" fmla="*/ 2147483646 h 65"/>
                <a:gd name="T64" fmla="*/ 630497177 w 99"/>
                <a:gd name="T65" fmla="*/ 2147483646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28" name="Picture 2" descr="图片4">
            <a:extLst>
              <a:ext uri="{FF2B5EF4-FFF2-40B4-BE49-F238E27FC236}">
                <a16:creationId xmlns:a16="http://schemas.microsoft.com/office/drawing/2014/main" id="{087E6FA6-D2A1-4C0B-AE2F-D62B52072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3287" y="6621463"/>
            <a:ext cx="1139352" cy="236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969.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Words>
  <Application>Microsoft Office PowerPoint</Application>
  <PresentationFormat>宽屏</PresentationFormat>
  <Paragraphs>220</Paragraphs>
  <Slides>28</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Inter</vt:lpstr>
      <vt:lpstr>quote-cjk-patch</vt:lpstr>
      <vt:lpstr>微软雅黑</vt:lpstr>
      <vt:lpstr>微软雅黑 Light</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6969.pptx</dc:title>
  <dc:creator/>
  <cp:lastModifiedBy/>
  <cp:revision>1</cp:revision>
  <dcterms:created xsi:type="dcterms:W3CDTF">2017-06-05T15:40:36Z</dcterms:created>
  <dcterms:modified xsi:type="dcterms:W3CDTF">2025-05-28T07:43:16Z</dcterms:modified>
</cp:coreProperties>
</file>